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5143500" type="screen16x9"/>
  <p:notesSz cx="6858000" cy="9144000"/>
  <p:embeddedFontLst>
    <p:embeddedFont>
      <p:font typeface="Gowun Batang" panose="020B0604020202020204" charset="-127"/>
      <p:regular r:id="rId27"/>
      <p:bold r:id="rId28"/>
    </p:embeddedFont>
    <p:embeddedFont>
      <p:font typeface="Gugi" panose="020B0604020202020204" charset="-127"/>
      <p:regular r:id="rId29"/>
    </p:embeddedFont>
    <p:embeddedFont>
      <p:font typeface="Abril Fatface" panose="02000503000000020003" pitchFamily="2" charset="0"/>
      <p:regular r:id="rId30"/>
    </p:embeddedFont>
    <p:embeddedFont>
      <p:font typeface="Bitter" panose="020B0604020202020204" charset="0"/>
      <p:regular r:id="rId31"/>
      <p:bold r:id="rId32"/>
      <p:italic r:id="rId33"/>
      <p:boldItalic r:id="rId34"/>
    </p:embeddedFont>
    <p:embeddedFont>
      <p:font typeface="Impact" panose="020B0806030902050204" pitchFamily="34" charset="0"/>
      <p:regular r:id="rId35"/>
    </p:embeddedFont>
    <p:embeddedFont>
      <p:font typeface="Public Sans Medium" panose="020B0604020202020204" charset="0"/>
      <p:regular r:id="rId36"/>
      <p:bold r:id="rId37"/>
      <p:italic r:id="rId38"/>
      <p:boldItalic r:id="rId39"/>
    </p:embeddedFont>
    <p:embeddedFont>
      <p:font typeface="Public Sans SemiBold" panose="020B0604020202020204" charset="0"/>
      <p:regular r:id="rId40"/>
      <p:bold r:id="rId41"/>
      <p:italic r:id="rId42"/>
      <p:boldItalic r:id="rId43"/>
    </p:embeddedFont>
    <p:embeddedFont>
      <p:font typeface="Song Myung" panose="020B0604020202020204" charset="0"/>
      <p:regular r:id="rId44"/>
    </p:embeddedFont>
    <p:embeddedFont>
      <p:font typeface="Source Code Pro SemiBold" panose="020B0609030403020204" pitchFamily="49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DF06A-2102-4FC5-8882-BD311826D0CC}" v="8" dt="2022-11-24T11:32:26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50e62600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c50e62600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97e7b59eb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97e7b59eb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7e7b59eb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197e7b59eb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50e62600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c50e62600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97e7b59eb2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97e7b59eb2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7e7b59eb2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197e7b59eb2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c50e62600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c50e62600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97e7b59eb2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97e7b59eb2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97e7b59eb2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97e7b59eb2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97e7b59eb2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97e7b59eb2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97e7b59eb2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197e7b59eb2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c50e62600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c50e62600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97e7b59eb2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197e7b59eb2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97e7b59eb2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97e7b59eb2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97e7b59eb2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97e7b59eb2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97e7b59eb2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97e7b59eb2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97e7b59eb2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197e7b59eb2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7e7b59eb2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97e7b59eb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7e7b59eb2_2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97e7b59eb2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97e7b59eb2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97e7b59eb2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97e7b59eb2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97e7b59eb2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7e7b59eb2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97e7b59eb2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7e7b59eb2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97e7b59eb2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7e7b59eb2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97e7b59eb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221774"/>
            <a:ext cx="251520" cy="18002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362850" y="250825"/>
            <a:ext cx="42351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70000" y="1471685"/>
            <a:ext cx="42924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 descr="D:\Fullppt\005-PNG이미지\모니터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8247" y="1275606"/>
            <a:ext cx="2526010" cy="251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 descr="D:\Fullppt\005-PNG이미지\모니터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8607" y="1275606"/>
            <a:ext cx="2526010" cy="25186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127" y="121825"/>
            <a:ext cx="914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75" y="730893"/>
            <a:ext cx="9144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>
            <a:spLocks noGrp="1"/>
          </p:cNvSpPr>
          <p:nvPr>
            <p:ph type="pic" idx="2"/>
          </p:nvPr>
        </p:nvSpPr>
        <p:spPr>
          <a:xfrm>
            <a:off x="0" y="1851672"/>
            <a:ext cx="2232000" cy="288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>
            <a:spLocks noGrp="1"/>
          </p:cNvSpPr>
          <p:nvPr>
            <p:ph type="pic" idx="3"/>
          </p:nvPr>
        </p:nvSpPr>
        <p:spPr>
          <a:xfrm>
            <a:off x="4608000" y="1851672"/>
            <a:ext cx="2232000" cy="288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>
            <a:spLocks noGrp="1"/>
          </p:cNvSpPr>
          <p:nvPr>
            <p:ph type="pic" idx="4"/>
          </p:nvPr>
        </p:nvSpPr>
        <p:spPr>
          <a:xfrm>
            <a:off x="6912000" y="1851672"/>
            <a:ext cx="2232000" cy="288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2304000" y="1851672"/>
            <a:ext cx="2232000" cy="2880000"/>
          </a:xfrm>
          <a:prstGeom prst="rect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7" y="121825"/>
            <a:ext cx="914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75" y="730893"/>
            <a:ext cx="9144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 descr="D:\Fullppt\PNG이미지\핸드폰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385328"/>
            <a:ext cx="3060911" cy="37067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>
            <a:spLocks noGrp="1"/>
          </p:cNvSpPr>
          <p:nvPr>
            <p:ph type="pic" idx="2"/>
          </p:nvPr>
        </p:nvSpPr>
        <p:spPr>
          <a:xfrm>
            <a:off x="849302" y="1523475"/>
            <a:ext cx="1765288" cy="27268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127" y="121825"/>
            <a:ext cx="914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75" y="730893"/>
            <a:ext cx="9144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>
            <a:spLocks noGrp="1"/>
          </p:cNvSpPr>
          <p:nvPr>
            <p:ph type="pic" idx="2"/>
          </p:nvPr>
        </p:nvSpPr>
        <p:spPr>
          <a:xfrm>
            <a:off x="3305644" y="0"/>
            <a:ext cx="2532712" cy="165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>
            <a:spLocks noGrp="1"/>
          </p:cNvSpPr>
          <p:nvPr>
            <p:ph type="pic" idx="3"/>
          </p:nvPr>
        </p:nvSpPr>
        <p:spPr>
          <a:xfrm>
            <a:off x="3305644" y="1743750"/>
            <a:ext cx="2532712" cy="165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4"/>
          </p:nvPr>
        </p:nvSpPr>
        <p:spPr>
          <a:xfrm>
            <a:off x="3305644" y="3487500"/>
            <a:ext cx="2532712" cy="165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1225325" y="1276113"/>
            <a:ext cx="3816000" cy="3312000"/>
          </a:xfrm>
          <a:prstGeom prst="frame">
            <a:avLst>
              <a:gd name="adj1" fmla="val 1918"/>
            </a:avLst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>
            <a:spLocks noGrp="1"/>
          </p:cNvSpPr>
          <p:nvPr>
            <p:ph type="pic" idx="2"/>
          </p:nvPr>
        </p:nvSpPr>
        <p:spPr>
          <a:xfrm>
            <a:off x="727001" y="555526"/>
            <a:ext cx="3816424" cy="3312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5800954" y="0"/>
            <a:ext cx="3343046" cy="51435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>
            <a:spLocks noGrp="1"/>
          </p:cNvSpPr>
          <p:nvPr>
            <p:ph type="pic" idx="2"/>
          </p:nvPr>
        </p:nvSpPr>
        <p:spPr>
          <a:xfrm>
            <a:off x="3305644" y="0"/>
            <a:ext cx="2532712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>
            <a:spLocks noGrp="1"/>
          </p:cNvSpPr>
          <p:nvPr>
            <p:ph type="pic" idx="2"/>
          </p:nvPr>
        </p:nvSpPr>
        <p:spPr>
          <a:xfrm>
            <a:off x="443152" y="555241"/>
            <a:ext cx="8002200" cy="418373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2699792" cy="51435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8" descr="E:\002-KIMS BUSINESS\007-02-Fullslidesppt-Contents\20161219\04-edu\owl-item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32" y="3650728"/>
            <a:ext cx="1174969" cy="122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3203848" y="483518"/>
            <a:ext cx="2736304" cy="2736304"/>
          </a:xfrm>
          <a:prstGeom prst="ellips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9" descr="E:\002-KIMS BUSINESS\007-02-Fullslidesppt-Contents\20161219\04-edu\owl-item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383" y="930806"/>
            <a:ext cx="1657233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127" y="3627025"/>
            <a:ext cx="914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75" y="4236093"/>
            <a:ext cx="9144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755576" y="1427128"/>
            <a:ext cx="2232248" cy="44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755576" y="1939375"/>
            <a:ext cx="2232248" cy="44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/>
          <p:nvPr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20"/>
          <p:cNvGrpSpPr/>
          <p:nvPr/>
        </p:nvGrpSpPr>
        <p:grpSpPr>
          <a:xfrm>
            <a:off x="755725" y="3062543"/>
            <a:ext cx="1872059" cy="1576233"/>
            <a:chOff x="102157" y="1419622"/>
            <a:chExt cx="1872059" cy="1576233"/>
          </a:xfrm>
        </p:grpSpPr>
        <p:sp>
          <p:nvSpPr>
            <p:cNvPr id="102" name="Google Shape;102;p20"/>
            <p:cNvSpPr txBox="1"/>
            <p:nvPr/>
          </p:nvSpPr>
          <p:spPr>
            <a:xfrm>
              <a:off x="127596" y="2749634"/>
              <a:ext cx="184662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www.googleslidesppt.com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0"/>
            <p:cNvSpPr txBox="1"/>
            <p:nvPr/>
          </p:nvSpPr>
          <p:spPr>
            <a:xfrm>
              <a:off x="102157" y="1419622"/>
              <a:ext cx="1827644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Google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Slides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PPT</a:t>
              </a:r>
              <a:endPara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3" descr="E:\002-KIMS BUSINESS\007-02-Fullslidesppt-Contents\20161219\04-edu\owl-item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2400" y="4224852"/>
            <a:ext cx="794544" cy="8285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27" y="121825"/>
            <a:ext cx="914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5" y="730893"/>
            <a:ext cx="9144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Code Layout">
  <p:cSld name="Color Code Layou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27" y="121825"/>
            <a:ext cx="914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 1">
  <p:cSld name="Basic Layout_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4876006"/>
            <a:ext cx="9144000" cy="2676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4" descr="E:\002-KIMS BUSINESS\007-02-Fullslidesppt-Contents\20161219\04-edu\owl-item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2400" y="4224852"/>
            <a:ext cx="794400" cy="8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60600" y="350425"/>
            <a:ext cx="8083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D15A1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D15A1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D15A1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D15A1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D15A1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D15A1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D15A1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D15A1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D15A1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27" y="121825"/>
            <a:ext cx="914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5" y="730893"/>
            <a:ext cx="9144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 1">
  <p:cSld name="Agenda Layout_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2634175" y="207825"/>
            <a:ext cx="6510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547700" cy="51435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6" descr="E:\002-KIMS BUSINESS\007-02-Fullslidesppt-Contents\20161219\04-edu\owl-item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17276" y="2582788"/>
            <a:ext cx="2316900" cy="24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 rot="10800000">
            <a:off x="8513292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7"/>
          <p:cNvGrpSpPr/>
          <p:nvPr/>
        </p:nvGrpSpPr>
        <p:grpSpPr>
          <a:xfrm>
            <a:off x="4860032" y="915566"/>
            <a:ext cx="3312368" cy="3312368"/>
            <a:chOff x="5112060" y="1203598"/>
            <a:chExt cx="3312368" cy="3312368"/>
          </a:xfrm>
        </p:grpSpPr>
        <p:sp>
          <p:nvSpPr>
            <p:cNvPr id="29" name="Google Shape;29;p7"/>
            <p:cNvSpPr/>
            <p:nvPr/>
          </p:nvSpPr>
          <p:spPr>
            <a:xfrm>
              <a:off x="5184068" y="1275606"/>
              <a:ext cx="3168352" cy="316835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7"/>
            <p:cNvSpPr/>
            <p:nvPr/>
          </p:nvSpPr>
          <p:spPr>
            <a:xfrm>
              <a:off x="5112060" y="1203598"/>
              <a:ext cx="3312368" cy="3312368"/>
            </a:xfrm>
            <a:prstGeom prst="ellipse">
              <a:avLst/>
            </a:prstGeom>
            <a:noFill/>
            <a:ln w="25400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7"/>
          <p:cNvSpPr/>
          <p:nvPr/>
        </p:nvSpPr>
        <p:spPr>
          <a:xfrm>
            <a:off x="0" y="0"/>
            <a:ext cx="4968552" cy="5143500"/>
          </a:xfrm>
          <a:prstGeom prst="parallelogram">
            <a:avLst>
              <a:gd name="adj" fmla="val 55093"/>
            </a:avLst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7" descr="E:\002-KIMS BUSINESS\007-02-Fullslidesppt-Contents\20161219\04-edu\owl-item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115616" y="987574"/>
            <a:ext cx="2653432" cy="276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d Slide Layout">
  <p:cSld name="1_End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971600" y="1779662"/>
            <a:ext cx="7272808" cy="2304256"/>
          </a:xfrm>
          <a:prstGeom prst="rect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1403648" y="997099"/>
            <a:ext cx="1584176" cy="1584176"/>
          </a:xfrm>
          <a:prstGeom prst="ellipse">
            <a:avLst/>
          </a:prstGeom>
          <a:solidFill>
            <a:srgbClr val="D15A12"/>
          </a:solidFill>
          <a:ln w="254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8" descr="E:\002-KIMS BUSINESS\007-02-Fullslidesppt-Contents\20161219\04-edu\owl-item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011" y="1288921"/>
            <a:ext cx="959451" cy="100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9" descr="E:\002-KIMS BUSINESS\007-02-Fullslidesppt-Contents\20161219\04-edu\owl-item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2400" y="4224852"/>
            <a:ext cx="794544" cy="82856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702197" y="1650529"/>
            <a:ext cx="1694284" cy="1857325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/>
          <p:nvPr/>
        </p:nvSpPr>
        <p:spPr>
          <a:xfrm>
            <a:off x="558602" y="1094745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15A1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6000" b="1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/>
        </p:nvSpPr>
        <p:spPr>
          <a:xfrm rot="10800000">
            <a:off x="1971109" y="3507855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15A1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6000" b="1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>
            <a:spLocks noGrp="1"/>
          </p:cNvSpPr>
          <p:nvPr>
            <p:ph type="pic" idx="3"/>
          </p:nvPr>
        </p:nvSpPr>
        <p:spPr>
          <a:xfrm>
            <a:off x="2705142" y="1650529"/>
            <a:ext cx="1694284" cy="1857325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2561547" y="1094745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15A1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6000" b="1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 txBox="1"/>
          <p:nvPr/>
        </p:nvSpPr>
        <p:spPr>
          <a:xfrm rot="10800000">
            <a:off x="3974054" y="3507854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15A1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6000" b="1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>
            <a:spLocks noGrp="1"/>
          </p:cNvSpPr>
          <p:nvPr>
            <p:ph type="pic" idx="4"/>
          </p:nvPr>
        </p:nvSpPr>
        <p:spPr>
          <a:xfrm>
            <a:off x="4708087" y="1650529"/>
            <a:ext cx="1694284" cy="1857325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/>
          <p:nvPr/>
        </p:nvSpPr>
        <p:spPr>
          <a:xfrm>
            <a:off x="4564492" y="1094745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15A1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6000" b="1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/>
          <p:nvPr/>
        </p:nvSpPr>
        <p:spPr>
          <a:xfrm rot="10800000">
            <a:off x="5976999" y="3507854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15A1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6000" b="1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>
            <a:spLocks noGrp="1"/>
          </p:cNvSpPr>
          <p:nvPr>
            <p:ph type="pic" idx="5"/>
          </p:nvPr>
        </p:nvSpPr>
        <p:spPr>
          <a:xfrm>
            <a:off x="6711032" y="1650529"/>
            <a:ext cx="1694284" cy="1857325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/>
          <p:nvPr/>
        </p:nvSpPr>
        <p:spPr>
          <a:xfrm>
            <a:off x="6567437" y="1094745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15A1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6000" b="1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9"/>
          <p:cNvSpPr txBox="1"/>
          <p:nvPr/>
        </p:nvSpPr>
        <p:spPr>
          <a:xfrm rot="10800000">
            <a:off x="7979944" y="3507854"/>
            <a:ext cx="5693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15A1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6000" b="1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27" y="121825"/>
            <a:ext cx="9144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5" y="730893"/>
            <a:ext cx="9144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4997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0" Type="http://schemas.openxmlformats.org/officeDocument/2006/relationships/image" Target="../media/image31.png"/><Relationship Id="rId4" Type="http://schemas.openxmlformats.org/officeDocument/2006/relationships/image" Target="../media/image17.jp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62850" y="250825"/>
            <a:ext cx="4235100" cy="12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rPr>
              <a:t>BodyFit</a:t>
            </a:r>
            <a:r>
              <a:rPr lang="en" b="1">
                <a:solidFill>
                  <a:schemeClr val="hlink"/>
                </a:solidFill>
              </a:rPr>
              <a:t> </a:t>
            </a:r>
            <a:r>
              <a:rPr lang="en" b="1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</a:rPr>
              <a:t>프로젝트</a:t>
            </a:r>
            <a:endParaRPr b="1">
              <a:solidFill>
                <a:schemeClr val="hlink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xfrm>
            <a:off x="399625" y="1030835"/>
            <a:ext cx="4292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 이연학  김명준</a:t>
            </a:r>
            <a:endParaRPr b="1"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112" name="Google Shape;112;p22"/>
          <p:cNvGrpSpPr/>
          <p:nvPr/>
        </p:nvGrpSpPr>
        <p:grpSpPr>
          <a:xfrm>
            <a:off x="362851" y="4179587"/>
            <a:ext cx="1408200" cy="645600"/>
            <a:chOff x="2924026" y="3794837"/>
            <a:chExt cx="1408200" cy="645600"/>
          </a:xfrm>
        </p:grpSpPr>
        <p:sp>
          <p:nvSpPr>
            <p:cNvPr id="113" name="Google Shape;113;p22"/>
            <p:cNvSpPr/>
            <p:nvPr/>
          </p:nvSpPr>
          <p:spPr>
            <a:xfrm>
              <a:off x="2924026" y="3794837"/>
              <a:ext cx="1408200" cy="645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6262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" name="Google Shape;11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6788" y="3931575"/>
              <a:ext cx="902676" cy="372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3123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2. 프로젝트 구조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341" name="Google Shape;341;p33"/>
          <p:cNvCxnSpPr/>
          <p:nvPr/>
        </p:nvCxnSpPr>
        <p:spPr>
          <a:xfrm>
            <a:off x="133225" y="562500"/>
            <a:ext cx="2072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50" y="888600"/>
            <a:ext cx="1107950" cy="3340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875" y="888600"/>
            <a:ext cx="1057209" cy="33407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4" name="Google Shape;3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8550" y="888600"/>
            <a:ext cx="1057200" cy="12655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5" name="Google Shape;34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3225" y="799800"/>
            <a:ext cx="4781024" cy="3340749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xfrm>
            <a:off x="133225" y="575700"/>
            <a:ext cx="3152700" cy="2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1500" b="0">
                <a:solidFill>
                  <a:srgbClr val="B45F06"/>
                </a:solidFill>
                <a:latin typeface="Gowun Batang"/>
                <a:ea typeface="Gowun Batang"/>
                <a:cs typeface="Gowun Batang"/>
                <a:sym typeface="Gowun Batang"/>
              </a:rPr>
              <a:t>프론트엔드 - Vue 구조도 </a:t>
            </a:r>
            <a:endParaRPr sz="1500" b="0">
              <a:solidFill>
                <a:srgbClr val="B45F06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125" y="192425"/>
            <a:ext cx="1299725" cy="4558826"/>
          </a:xfrm>
          <a:prstGeom prst="rect">
            <a:avLst/>
          </a:prstGeom>
          <a:noFill/>
          <a:ln w="9525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3123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2. 프로젝트 구조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353" name="Google Shape;353;p34"/>
          <p:cNvCxnSpPr/>
          <p:nvPr/>
        </p:nvCxnSpPr>
        <p:spPr>
          <a:xfrm>
            <a:off x="133225" y="562500"/>
            <a:ext cx="2072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4" name="Google Shape;3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50" y="1822975"/>
            <a:ext cx="1299725" cy="385025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5" name="Google Shape;3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50" y="2264375"/>
            <a:ext cx="1299725" cy="1152525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6" name="Google Shape;35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450" y="3468500"/>
            <a:ext cx="1299725" cy="1171575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7" name="Google Shape;35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8800" y="3570150"/>
            <a:ext cx="1444975" cy="1069925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8" name="Google Shape;35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2525" y="1920675"/>
            <a:ext cx="1526950" cy="2695575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9" name="Google Shape;35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8800" y="702900"/>
            <a:ext cx="1444975" cy="2301825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450" y="927475"/>
            <a:ext cx="1676600" cy="843413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38800" y="3087413"/>
            <a:ext cx="1444975" cy="400050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2" name="Google Shape;362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42525" y="702900"/>
            <a:ext cx="1526950" cy="1152415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33225" y="575700"/>
            <a:ext cx="3152700" cy="2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1500" b="0">
                <a:solidFill>
                  <a:srgbClr val="B45F06"/>
                </a:solidFill>
                <a:latin typeface="Gowun Batang"/>
                <a:ea typeface="Gowun Batang"/>
                <a:cs typeface="Gowun Batang"/>
                <a:sym typeface="Gowun Batang"/>
              </a:rPr>
              <a:t>백엔드 - Class 구조도 </a:t>
            </a:r>
            <a:endParaRPr sz="1500" b="0">
              <a:solidFill>
                <a:srgbClr val="B45F06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>
            <a:spLocks noGrp="1"/>
          </p:cNvSpPr>
          <p:nvPr>
            <p:ph type="body" idx="1"/>
          </p:nvPr>
        </p:nvSpPr>
        <p:spPr>
          <a:xfrm>
            <a:off x="4932040" y="2077028"/>
            <a:ext cx="31683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3600">
                <a:solidFill>
                  <a:srgbClr val="D15A12"/>
                </a:solidFill>
                <a:latin typeface="Gowun Batang"/>
                <a:ea typeface="Gowun Batang"/>
                <a:cs typeface="Gowun Batang"/>
                <a:sym typeface="Gowun Batang"/>
              </a:rPr>
              <a:t>시연 영상</a:t>
            </a:r>
            <a:endParaRPr sz="3600" i="0" u="none" strike="noStrike" cap="none">
              <a:solidFill>
                <a:srgbClr val="D15A1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369" name="Google Shape;369;p35"/>
          <p:cNvGrpSpPr/>
          <p:nvPr/>
        </p:nvGrpSpPr>
        <p:grpSpPr>
          <a:xfrm>
            <a:off x="3704392" y="4122157"/>
            <a:ext cx="1227669" cy="532814"/>
            <a:chOff x="2924026" y="3794837"/>
            <a:chExt cx="1408200" cy="645600"/>
          </a:xfrm>
        </p:grpSpPr>
        <p:sp>
          <p:nvSpPr>
            <p:cNvPr id="370" name="Google Shape;370;p35"/>
            <p:cNvSpPr/>
            <p:nvPr/>
          </p:nvSpPr>
          <p:spPr>
            <a:xfrm>
              <a:off x="2924026" y="3794837"/>
              <a:ext cx="1408200" cy="645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6262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1" name="Google Shape;37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6788" y="3931575"/>
              <a:ext cx="902676" cy="372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3123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3. 기능 시연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377" name="Google Shape;377;p36"/>
          <p:cNvCxnSpPr/>
          <p:nvPr/>
        </p:nvCxnSpPr>
        <p:spPr>
          <a:xfrm>
            <a:off x="133225" y="562500"/>
            <a:ext cx="2072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기능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398" y="722244"/>
            <a:ext cx="8066593" cy="3544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body" idx="1"/>
          </p:nvPr>
        </p:nvSpPr>
        <p:spPr>
          <a:xfrm>
            <a:off x="4932040" y="2077028"/>
            <a:ext cx="31683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3600">
                <a:solidFill>
                  <a:srgbClr val="D15A12"/>
                </a:solidFill>
                <a:latin typeface="Gowun Batang"/>
                <a:ea typeface="Gowun Batang"/>
                <a:cs typeface="Gowun Batang"/>
                <a:sym typeface="Gowun Batang"/>
              </a:rPr>
              <a:t>집중 포인트</a:t>
            </a:r>
            <a:endParaRPr sz="3600" i="0" u="none" strike="noStrike" cap="none">
              <a:solidFill>
                <a:srgbClr val="D15A1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383" name="Google Shape;383;p37"/>
          <p:cNvGrpSpPr/>
          <p:nvPr/>
        </p:nvGrpSpPr>
        <p:grpSpPr>
          <a:xfrm>
            <a:off x="3704392" y="4122157"/>
            <a:ext cx="1227669" cy="532814"/>
            <a:chOff x="2924026" y="3794837"/>
            <a:chExt cx="1408200" cy="645600"/>
          </a:xfrm>
        </p:grpSpPr>
        <p:sp>
          <p:nvSpPr>
            <p:cNvPr id="384" name="Google Shape;384;p37"/>
            <p:cNvSpPr/>
            <p:nvPr/>
          </p:nvSpPr>
          <p:spPr>
            <a:xfrm>
              <a:off x="2924026" y="3794837"/>
              <a:ext cx="1408200" cy="645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6262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5" name="Google Shape;38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6788" y="3931575"/>
              <a:ext cx="902676" cy="372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>
            <a:off x="0" y="1876822"/>
            <a:ext cx="9144000" cy="17283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8"/>
          <p:cNvSpPr/>
          <p:nvPr/>
        </p:nvSpPr>
        <p:spPr>
          <a:xfrm rot="2700000">
            <a:off x="2346831" y="2076438"/>
            <a:ext cx="484510" cy="92192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8"/>
          <p:cNvSpPr txBox="1"/>
          <p:nvPr/>
        </p:nvSpPr>
        <p:spPr>
          <a:xfrm>
            <a:off x="1919641" y="3100958"/>
            <a:ext cx="133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모듈화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5885453" y="3100958"/>
            <a:ext cx="133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무한 꼬리 댓글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3902547" y="3100958"/>
            <a:ext cx="1338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Spring Security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27848" y="2110338"/>
            <a:ext cx="854100" cy="8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950" y="2110349"/>
            <a:ext cx="854100" cy="8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1782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 b="1">
                <a:solidFill>
                  <a:srgbClr val="D15A12"/>
                </a:solidFill>
                <a:latin typeface="Gowun Batang"/>
                <a:ea typeface="Gowun Batang"/>
                <a:cs typeface="Gowun Batang"/>
                <a:sym typeface="Gowun Batang"/>
              </a:rPr>
              <a:t>4. 집중 포인트</a:t>
            </a:r>
            <a:r>
              <a:rPr lang="en" sz="2000" b="1">
                <a:solidFill>
                  <a:srgbClr val="CA7F2F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2000" b="1">
              <a:solidFill>
                <a:srgbClr val="CA7F2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398" name="Google Shape;398;p38"/>
          <p:cNvCxnSpPr/>
          <p:nvPr/>
        </p:nvCxnSpPr>
        <p:spPr>
          <a:xfrm>
            <a:off x="133225" y="562500"/>
            <a:ext cx="16356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3123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4. 집중 포인트 - 모듈화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04" name="Google Shape;404;p39"/>
          <p:cNvCxnSpPr/>
          <p:nvPr/>
        </p:nvCxnSpPr>
        <p:spPr>
          <a:xfrm>
            <a:off x="133225" y="562500"/>
            <a:ext cx="26184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5" name="Google Shape;4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075" y="952625"/>
            <a:ext cx="2414750" cy="1588163"/>
          </a:xfrm>
          <a:prstGeom prst="rect">
            <a:avLst/>
          </a:prstGeom>
          <a:noFill/>
          <a:ln w="9525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6" name="Google Shape;4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25" y="942700"/>
            <a:ext cx="2414751" cy="1608025"/>
          </a:xfrm>
          <a:prstGeom prst="rect">
            <a:avLst/>
          </a:prstGeom>
          <a:noFill/>
          <a:ln w="9525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7" name="Google Shape;4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63" y="1131600"/>
            <a:ext cx="1586775" cy="785750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8" name="Google Shape;40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75" y="2054375"/>
            <a:ext cx="3288900" cy="2519250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09" name="Google Shape;409;p39"/>
          <p:cNvCxnSpPr/>
          <p:nvPr/>
        </p:nvCxnSpPr>
        <p:spPr>
          <a:xfrm>
            <a:off x="651225" y="3389525"/>
            <a:ext cx="4515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9"/>
          <p:cNvCxnSpPr/>
          <p:nvPr/>
        </p:nvCxnSpPr>
        <p:spPr>
          <a:xfrm>
            <a:off x="510650" y="4292425"/>
            <a:ext cx="4662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1" name="Google Shape;41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4725" y="1436200"/>
            <a:ext cx="1586750" cy="481150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6075" y="2673300"/>
            <a:ext cx="3921449" cy="1712200"/>
          </a:xfrm>
          <a:prstGeom prst="rect">
            <a:avLst/>
          </a:prstGeom>
          <a:noFill/>
          <a:ln w="9525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13" name="Google Shape;413;p39"/>
          <p:cNvCxnSpPr/>
          <p:nvPr/>
        </p:nvCxnSpPr>
        <p:spPr>
          <a:xfrm>
            <a:off x="510650" y="4385625"/>
            <a:ext cx="5328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39"/>
          <p:cNvSpPr/>
          <p:nvPr/>
        </p:nvSpPr>
        <p:spPr>
          <a:xfrm>
            <a:off x="4048200" y="1776175"/>
            <a:ext cx="2212800" cy="518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6527425" y="1917350"/>
            <a:ext cx="2250000" cy="376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4777850" y="3984625"/>
            <a:ext cx="3177900" cy="30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4898500" y="2294275"/>
            <a:ext cx="532800" cy="140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7379750" y="2294275"/>
            <a:ext cx="532800" cy="111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title"/>
          </p:nvPr>
        </p:nvSpPr>
        <p:spPr>
          <a:xfrm>
            <a:off x="133225" y="575700"/>
            <a:ext cx="3152700" cy="2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1500" b="0">
                <a:solidFill>
                  <a:srgbClr val="B45F06"/>
                </a:solidFill>
                <a:latin typeface="Gowun Batang"/>
                <a:ea typeface="Gowun Batang"/>
                <a:cs typeface="Gowun Batang"/>
                <a:sym typeface="Gowun Batang"/>
              </a:rPr>
              <a:t>모듈화 - 복잡한 기능의 생산성 증대 </a:t>
            </a:r>
            <a:endParaRPr sz="1500" b="0">
              <a:solidFill>
                <a:srgbClr val="B45F06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79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4. 집중 포인트 - Spring Security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25" name="Google Shape;425;p40"/>
          <p:cNvCxnSpPr/>
          <p:nvPr/>
        </p:nvCxnSpPr>
        <p:spPr>
          <a:xfrm>
            <a:off x="133225" y="562500"/>
            <a:ext cx="3668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6" name="Google Shape;426;p40"/>
          <p:cNvGrpSpPr/>
          <p:nvPr/>
        </p:nvGrpSpPr>
        <p:grpSpPr>
          <a:xfrm>
            <a:off x="4677242" y="3293596"/>
            <a:ext cx="4357853" cy="865867"/>
            <a:chOff x="3386500" y="3837700"/>
            <a:chExt cx="4113899" cy="787725"/>
          </a:xfrm>
        </p:grpSpPr>
        <p:pic>
          <p:nvPicPr>
            <p:cNvPr id="427" name="Google Shape;42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86500" y="4037725"/>
              <a:ext cx="4113899" cy="587700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28" name="Google Shape;42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86500" y="3837700"/>
              <a:ext cx="1133475" cy="200025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29" name="Google Shape;429;p40"/>
          <p:cNvGrpSpPr/>
          <p:nvPr/>
        </p:nvGrpSpPr>
        <p:grpSpPr>
          <a:xfrm>
            <a:off x="4751089" y="1297150"/>
            <a:ext cx="4283570" cy="1670680"/>
            <a:chOff x="3885475" y="110850"/>
            <a:chExt cx="4357650" cy="1670680"/>
          </a:xfrm>
        </p:grpSpPr>
        <p:pic>
          <p:nvPicPr>
            <p:cNvPr id="430" name="Google Shape;43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85475" y="310880"/>
              <a:ext cx="4357650" cy="1470650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31" name="Google Shape;43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85475" y="110850"/>
              <a:ext cx="1409700" cy="200025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32" name="Google Shape;432;p40"/>
          <p:cNvGrpSpPr/>
          <p:nvPr/>
        </p:nvGrpSpPr>
        <p:grpSpPr>
          <a:xfrm>
            <a:off x="53376" y="3322627"/>
            <a:ext cx="4063103" cy="836852"/>
            <a:chOff x="53376" y="3322627"/>
            <a:chExt cx="4063103" cy="836852"/>
          </a:xfrm>
        </p:grpSpPr>
        <p:pic>
          <p:nvPicPr>
            <p:cNvPr id="433" name="Google Shape;433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376" y="3322627"/>
              <a:ext cx="1124900" cy="177210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34" name="Google Shape;434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386" y="3499827"/>
              <a:ext cx="4063093" cy="659653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35" name="Google Shape;435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6108" y="3986632"/>
              <a:ext cx="789290" cy="172838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36" name="Google Shape;436;p40"/>
          <p:cNvGrpSpPr/>
          <p:nvPr/>
        </p:nvGrpSpPr>
        <p:grpSpPr>
          <a:xfrm>
            <a:off x="53366" y="859002"/>
            <a:ext cx="4499352" cy="2108817"/>
            <a:chOff x="90366" y="859002"/>
            <a:chExt cx="4499352" cy="2108817"/>
          </a:xfrm>
        </p:grpSpPr>
        <p:grpSp>
          <p:nvGrpSpPr>
            <p:cNvPr id="437" name="Google Shape;437;p40"/>
            <p:cNvGrpSpPr/>
            <p:nvPr/>
          </p:nvGrpSpPr>
          <p:grpSpPr>
            <a:xfrm>
              <a:off x="90366" y="859002"/>
              <a:ext cx="4499352" cy="2108817"/>
              <a:chOff x="2432025" y="703700"/>
              <a:chExt cx="5720000" cy="2397200"/>
            </a:xfrm>
          </p:grpSpPr>
          <p:grpSp>
            <p:nvGrpSpPr>
              <p:cNvPr id="438" name="Google Shape;438;p40"/>
              <p:cNvGrpSpPr/>
              <p:nvPr/>
            </p:nvGrpSpPr>
            <p:grpSpPr>
              <a:xfrm>
                <a:off x="2432025" y="703700"/>
                <a:ext cx="5720000" cy="2397200"/>
                <a:chOff x="2432025" y="703700"/>
                <a:chExt cx="5720000" cy="2397200"/>
              </a:xfrm>
            </p:grpSpPr>
            <p:pic>
              <p:nvPicPr>
                <p:cNvPr id="439" name="Google Shape;439;p4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432025" y="703700"/>
                  <a:ext cx="1019175" cy="2286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D15A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440" name="Google Shape;440;p4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432025" y="887900"/>
                  <a:ext cx="5720000" cy="2213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D15A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</p:grpSp>
          <p:cxnSp>
            <p:nvCxnSpPr>
              <p:cNvPr id="441" name="Google Shape;441;p40"/>
              <p:cNvCxnSpPr/>
              <p:nvPr/>
            </p:nvCxnSpPr>
            <p:spPr>
              <a:xfrm rot="10800000" flipH="1">
                <a:off x="2960300" y="2886175"/>
                <a:ext cx="2538300" cy="7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2" name="Google Shape;442;p40"/>
            <p:cNvCxnSpPr/>
            <p:nvPr/>
          </p:nvCxnSpPr>
          <p:spPr>
            <a:xfrm rot="10800000" flipH="1">
              <a:off x="222025" y="1406025"/>
              <a:ext cx="3633900" cy="75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3" name="Google Shape;443;p40"/>
          <p:cNvSpPr/>
          <p:nvPr/>
        </p:nvSpPr>
        <p:spPr>
          <a:xfrm rot="5400000">
            <a:off x="6726125" y="3004775"/>
            <a:ext cx="326100" cy="414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0"/>
          <p:cNvSpPr/>
          <p:nvPr/>
        </p:nvSpPr>
        <p:spPr>
          <a:xfrm rot="10800000">
            <a:off x="4241463" y="3567188"/>
            <a:ext cx="273900" cy="3477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5" name="Google Shape;445;p40"/>
          <p:cNvCxnSpPr/>
          <p:nvPr/>
        </p:nvCxnSpPr>
        <p:spPr>
          <a:xfrm>
            <a:off x="7319300" y="2360825"/>
            <a:ext cx="7548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0"/>
          <p:cNvCxnSpPr/>
          <p:nvPr/>
        </p:nvCxnSpPr>
        <p:spPr>
          <a:xfrm>
            <a:off x="6090800" y="3752175"/>
            <a:ext cx="28122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40"/>
          <p:cNvSpPr txBox="1">
            <a:spLocks noGrp="1"/>
          </p:cNvSpPr>
          <p:nvPr>
            <p:ph type="title"/>
          </p:nvPr>
        </p:nvSpPr>
        <p:spPr>
          <a:xfrm>
            <a:off x="133225" y="575700"/>
            <a:ext cx="3152700" cy="2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1500" b="0">
                <a:solidFill>
                  <a:srgbClr val="B45F06"/>
                </a:solidFill>
                <a:latin typeface="Gowun Batang"/>
                <a:ea typeface="Gowun Batang"/>
                <a:cs typeface="Gowun Batang"/>
                <a:sym typeface="Gowun Batang"/>
              </a:rPr>
              <a:t>Spring Security - 권한부여 로직 </a:t>
            </a:r>
            <a:endParaRPr sz="1500" b="0">
              <a:solidFill>
                <a:srgbClr val="B45F06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79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4. 집중 포인트 - Spring Security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53" name="Google Shape;453;p41"/>
          <p:cNvCxnSpPr/>
          <p:nvPr/>
        </p:nvCxnSpPr>
        <p:spPr>
          <a:xfrm>
            <a:off x="133225" y="562500"/>
            <a:ext cx="3668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41"/>
          <p:cNvGrpSpPr/>
          <p:nvPr/>
        </p:nvGrpSpPr>
        <p:grpSpPr>
          <a:xfrm>
            <a:off x="90475" y="3079530"/>
            <a:ext cx="3710850" cy="1518250"/>
            <a:chOff x="90474" y="3314425"/>
            <a:chExt cx="3710850" cy="1518250"/>
          </a:xfrm>
        </p:grpSpPr>
        <p:pic>
          <p:nvPicPr>
            <p:cNvPr id="455" name="Google Shape;455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474" y="3314425"/>
              <a:ext cx="1885950" cy="190500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6" name="Google Shape;456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475" y="3504925"/>
              <a:ext cx="3710850" cy="1327750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57" name="Google Shape;457;p41"/>
          <p:cNvSpPr txBox="1">
            <a:spLocks noGrp="1"/>
          </p:cNvSpPr>
          <p:nvPr>
            <p:ph type="title"/>
          </p:nvPr>
        </p:nvSpPr>
        <p:spPr>
          <a:xfrm>
            <a:off x="133225" y="575700"/>
            <a:ext cx="3152700" cy="2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1500" b="0">
                <a:solidFill>
                  <a:srgbClr val="B45F06"/>
                </a:solidFill>
                <a:latin typeface="Gowun Batang"/>
                <a:ea typeface="Gowun Batang"/>
                <a:cs typeface="Gowun Batang"/>
                <a:sym typeface="Gowun Batang"/>
              </a:rPr>
              <a:t>Spring Security - 커스텀 권한 설정</a:t>
            </a:r>
            <a:endParaRPr sz="1500" b="0">
              <a:solidFill>
                <a:srgbClr val="B45F06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974" y="855865"/>
            <a:ext cx="4499352" cy="2108817"/>
            <a:chOff x="45973" y="864147"/>
            <a:chExt cx="4499352" cy="2108817"/>
          </a:xfrm>
        </p:grpSpPr>
        <p:grpSp>
          <p:nvGrpSpPr>
            <p:cNvPr id="458" name="Google Shape;458;p41"/>
            <p:cNvGrpSpPr/>
            <p:nvPr/>
          </p:nvGrpSpPr>
          <p:grpSpPr>
            <a:xfrm>
              <a:off x="45973" y="864147"/>
              <a:ext cx="4499352" cy="2108817"/>
              <a:chOff x="2432025" y="703700"/>
              <a:chExt cx="5720000" cy="2397200"/>
            </a:xfrm>
          </p:grpSpPr>
          <p:pic>
            <p:nvPicPr>
              <p:cNvPr id="459" name="Google Shape;459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432025" y="703700"/>
                <a:ext cx="1019175" cy="228600"/>
              </a:xfrm>
              <a:prstGeom prst="rect">
                <a:avLst/>
              </a:prstGeom>
              <a:noFill/>
              <a:ln w="9525" cap="flat" cmpd="sng">
                <a:solidFill>
                  <a:srgbClr val="D15A1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460" name="Google Shape;460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432025" y="887900"/>
                <a:ext cx="5720000" cy="2213000"/>
              </a:xfrm>
              <a:prstGeom prst="rect">
                <a:avLst/>
              </a:prstGeom>
              <a:noFill/>
              <a:ln w="9525" cap="flat" cmpd="sng">
                <a:solidFill>
                  <a:srgbClr val="D15A1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cxnSp>
          <p:nvCxnSpPr>
            <p:cNvPr id="461" name="Google Shape;461;p41"/>
            <p:cNvCxnSpPr/>
            <p:nvPr/>
          </p:nvCxnSpPr>
          <p:spPr>
            <a:xfrm>
              <a:off x="1777450" y="1900161"/>
              <a:ext cx="2612400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튕겨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47488" y="1123923"/>
            <a:ext cx="5447895" cy="3050512"/>
          </a:xfrm>
          <a:prstGeom prst="rect">
            <a:avLst/>
          </a:prstGeom>
        </p:spPr>
      </p:pic>
      <p:cxnSp>
        <p:nvCxnSpPr>
          <p:cNvPr id="14" name="Google Shape;461;p41"/>
          <p:cNvCxnSpPr/>
          <p:nvPr/>
        </p:nvCxnSpPr>
        <p:spPr>
          <a:xfrm>
            <a:off x="471251" y="4191131"/>
            <a:ext cx="1132262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61;p41"/>
          <p:cNvCxnSpPr/>
          <p:nvPr/>
        </p:nvCxnSpPr>
        <p:spPr>
          <a:xfrm>
            <a:off x="471251" y="3985722"/>
            <a:ext cx="1132262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79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4. 집중 포인트 - Spring Security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67" name="Google Shape;467;p42"/>
          <p:cNvCxnSpPr/>
          <p:nvPr/>
        </p:nvCxnSpPr>
        <p:spPr>
          <a:xfrm>
            <a:off x="133225" y="562500"/>
            <a:ext cx="3668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8" name="Google Shape;468;p42"/>
          <p:cNvGrpSpPr/>
          <p:nvPr/>
        </p:nvGrpSpPr>
        <p:grpSpPr>
          <a:xfrm>
            <a:off x="745838" y="2835800"/>
            <a:ext cx="5838825" cy="857250"/>
            <a:chOff x="404025" y="2835775"/>
            <a:chExt cx="5838825" cy="857250"/>
          </a:xfrm>
        </p:grpSpPr>
        <p:pic>
          <p:nvPicPr>
            <p:cNvPr id="469" name="Google Shape;46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4025" y="3054850"/>
              <a:ext cx="38481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4025" y="3283450"/>
              <a:ext cx="5838825" cy="21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025" y="3502525"/>
              <a:ext cx="5191125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025" y="2835775"/>
              <a:ext cx="1157968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42"/>
          <p:cNvGrpSpPr/>
          <p:nvPr/>
        </p:nvGrpSpPr>
        <p:grpSpPr>
          <a:xfrm>
            <a:off x="745850" y="1250500"/>
            <a:ext cx="5208000" cy="1125100"/>
            <a:chOff x="303250" y="1783375"/>
            <a:chExt cx="5208000" cy="1125100"/>
          </a:xfrm>
        </p:grpSpPr>
        <p:pic>
          <p:nvPicPr>
            <p:cNvPr id="474" name="Google Shape;474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3250" y="1783375"/>
              <a:ext cx="5208000" cy="1125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5" name="Google Shape;475;p42"/>
            <p:cNvCxnSpPr/>
            <p:nvPr/>
          </p:nvCxnSpPr>
          <p:spPr>
            <a:xfrm>
              <a:off x="1317325" y="2175800"/>
              <a:ext cx="1998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2"/>
            <p:cNvCxnSpPr/>
            <p:nvPr/>
          </p:nvCxnSpPr>
          <p:spPr>
            <a:xfrm>
              <a:off x="1309925" y="2309025"/>
              <a:ext cx="27975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7" name="Google Shape;477;p42"/>
          <p:cNvSpPr txBox="1"/>
          <p:nvPr/>
        </p:nvSpPr>
        <p:spPr>
          <a:xfrm>
            <a:off x="-614250" y="5254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 txBox="1">
            <a:spLocks noGrp="1"/>
          </p:cNvSpPr>
          <p:nvPr>
            <p:ph type="title"/>
          </p:nvPr>
        </p:nvSpPr>
        <p:spPr>
          <a:xfrm>
            <a:off x="133225" y="575700"/>
            <a:ext cx="3152700" cy="2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1500" b="0">
                <a:solidFill>
                  <a:srgbClr val="B45F06"/>
                </a:solidFill>
                <a:latin typeface="Gowun Batang"/>
                <a:ea typeface="Gowun Batang"/>
                <a:cs typeface="Gowun Batang"/>
                <a:sym typeface="Gowun Batang"/>
              </a:rPr>
              <a:t>Spring Security - 비밀번호 암호화 </a:t>
            </a:r>
            <a:endParaRPr sz="1500" b="0">
              <a:solidFill>
                <a:srgbClr val="B45F06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0" y="0"/>
            <a:ext cx="1547664" cy="51435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3" descr="E:\002-KIMS BUSINESS\007-02-Fullslidesppt-Contents\20161219\04-edu\owl-item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17136" y="2582788"/>
            <a:ext cx="2317040" cy="24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/>
          <p:nvPr/>
        </p:nvSpPr>
        <p:spPr>
          <a:xfrm rot="10800000">
            <a:off x="8513376" y="0"/>
            <a:ext cx="627216" cy="1995686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2872383" y="1309514"/>
            <a:ext cx="5544616" cy="648073"/>
          </a:xfrm>
          <a:prstGeom prst="rect">
            <a:avLst/>
          </a:prstGeom>
          <a:noFill/>
          <a:ln w="254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2872383" y="2173610"/>
            <a:ext cx="5544616" cy="648073"/>
          </a:xfrm>
          <a:prstGeom prst="rect">
            <a:avLst/>
          </a:prstGeom>
          <a:noFill/>
          <a:ln w="254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2872383" y="3037706"/>
            <a:ext cx="5544616" cy="648073"/>
          </a:xfrm>
          <a:prstGeom prst="rect">
            <a:avLst/>
          </a:prstGeom>
          <a:noFill/>
          <a:ln w="254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2872383" y="3901802"/>
            <a:ext cx="5544616" cy="648073"/>
          </a:xfrm>
          <a:prstGeom prst="rect">
            <a:avLst/>
          </a:prstGeom>
          <a:noFill/>
          <a:ln w="254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126" name="Google Shape;126;p23"/>
          <p:cNvSpPr/>
          <p:nvPr/>
        </p:nvSpPr>
        <p:spPr>
          <a:xfrm rot="5400000">
            <a:off x="2876997" y="1306005"/>
            <a:ext cx="653380" cy="653380"/>
          </a:xfrm>
          <a:prstGeom prst="rtTriangle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/>
          <p:nvPr/>
        </p:nvSpPr>
        <p:spPr>
          <a:xfrm rot="5400000">
            <a:off x="2872383" y="2168303"/>
            <a:ext cx="653380" cy="653380"/>
          </a:xfrm>
          <a:prstGeom prst="rtTriangle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/>
          <p:nvPr/>
        </p:nvSpPr>
        <p:spPr>
          <a:xfrm rot="5400000">
            <a:off x="2867769" y="3030601"/>
            <a:ext cx="653380" cy="653380"/>
          </a:xfrm>
          <a:prstGeom prst="rtTriangle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/>
          <p:nvPr/>
        </p:nvSpPr>
        <p:spPr>
          <a:xfrm rot="5400000">
            <a:off x="2863155" y="3892899"/>
            <a:ext cx="653380" cy="653380"/>
          </a:xfrm>
          <a:prstGeom prst="rtTriangle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2834283" y="1275606"/>
            <a:ext cx="4287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2834283" y="2129135"/>
            <a:ext cx="4287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2834283" y="3001714"/>
            <a:ext cx="4287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2834283" y="3874293"/>
            <a:ext cx="4287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23"/>
          <p:cNvGrpSpPr/>
          <p:nvPr/>
        </p:nvGrpSpPr>
        <p:grpSpPr>
          <a:xfrm>
            <a:off x="3559932" y="2250625"/>
            <a:ext cx="4693958" cy="494026"/>
            <a:chOff x="782743" y="3362835"/>
            <a:chExt cx="2059657" cy="494026"/>
          </a:xfrm>
        </p:grpSpPr>
        <p:sp>
          <p:nvSpPr>
            <p:cNvPr id="135" name="Google Shape;135;p23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  <a:latin typeface="Public Sans SemiBold"/>
                  <a:ea typeface="Public Sans SemiBold"/>
                  <a:cs typeface="Public Sans SemiBold"/>
                  <a:sym typeface="Public Sans SemiBold"/>
                </a:rPr>
                <a:t>아키텍쳐, API 명세서, 프로젝트 구조, EER 다이어그램    </a:t>
              </a:r>
              <a:endParaRPr sz="1200">
                <a:solidFill>
                  <a:srgbClr val="3F3F3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endParaRPr>
            </a:p>
          </p:txBody>
        </p:sp>
        <p:sp>
          <p:nvSpPr>
            <p:cNvPr id="136" name="Google Shape;136;p23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D15A12"/>
                  </a:solidFill>
                  <a:latin typeface="Public Sans SemiBold"/>
                  <a:ea typeface="Public Sans SemiBold"/>
                  <a:cs typeface="Public Sans SemiBold"/>
                  <a:sym typeface="Public Sans SemiBold"/>
                </a:rPr>
                <a:t>프로젝트 구조</a:t>
              </a:r>
              <a:endParaRPr sz="1200">
                <a:solidFill>
                  <a:srgbClr val="D15A12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endParaRPr>
            </a:p>
          </p:txBody>
        </p:sp>
      </p:grpSp>
      <p:grpSp>
        <p:nvGrpSpPr>
          <p:cNvPr id="137" name="Google Shape;137;p23"/>
          <p:cNvGrpSpPr/>
          <p:nvPr/>
        </p:nvGrpSpPr>
        <p:grpSpPr>
          <a:xfrm>
            <a:off x="3559932" y="3114717"/>
            <a:ext cx="4693958" cy="494026"/>
            <a:chOff x="782743" y="3362835"/>
            <a:chExt cx="2059657" cy="494026"/>
          </a:xfrm>
        </p:grpSpPr>
        <p:sp>
          <p:nvSpPr>
            <p:cNvPr id="138" name="Google Shape;138;p23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  <a:latin typeface="Public Sans SemiBold"/>
                  <a:ea typeface="Public Sans SemiBold"/>
                  <a:cs typeface="Public Sans SemiBold"/>
                  <a:sym typeface="Public Sans SemiBold"/>
                </a:rPr>
                <a:t>영상을 통한 기능 시연    </a:t>
              </a:r>
              <a:endParaRPr sz="1200">
                <a:solidFill>
                  <a:srgbClr val="3F3F3F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endParaRPr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D15A12"/>
                  </a:solidFill>
                  <a:latin typeface="Public Sans SemiBold"/>
                  <a:ea typeface="Public Sans SemiBold"/>
                  <a:cs typeface="Public Sans SemiBold"/>
                  <a:sym typeface="Public Sans SemiBold"/>
                </a:rPr>
                <a:t>기능 시연</a:t>
              </a:r>
              <a:endParaRPr sz="1200">
                <a:solidFill>
                  <a:srgbClr val="D15A12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endParaRPr>
            </a:p>
          </p:txBody>
        </p:sp>
      </p:grpSp>
      <p:grpSp>
        <p:nvGrpSpPr>
          <p:cNvPr id="140" name="Google Shape;140;p23"/>
          <p:cNvGrpSpPr/>
          <p:nvPr/>
        </p:nvGrpSpPr>
        <p:grpSpPr>
          <a:xfrm>
            <a:off x="3559932" y="3978822"/>
            <a:ext cx="4693958" cy="494026"/>
            <a:chOff x="782743" y="3362835"/>
            <a:chExt cx="2059657" cy="494026"/>
          </a:xfrm>
        </p:grpSpPr>
        <p:sp>
          <p:nvSpPr>
            <p:cNvPr id="141" name="Google Shape;141;p23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1)모듈화  2)</a:t>
              </a:r>
              <a:r>
                <a:rPr lang="en" sz="1200">
                  <a:solidFill>
                    <a:srgbClr val="3F3F3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Spring Security</a:t>
              </a:r>
              <a:r>
                <a:rPr lang="en" sz="1200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  3)무한 꼬리댓글</a:t>
              </a:r>
              <a:endParaRPr sz="1200">
                <a:solidFill>
                  <a:srgbClr val="3F3F3F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endParaRPr>
            </a:p>
          </p:txBody>
        </p:sp>
        <p:sp>
          <p:nvSpPr>
            <p:cNvPr id="142" name="Google Shape;142;p23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D15A12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집중 포인트</a:t>
              </a:r>
              <a:endParaRPr sz="1200">
                <a:solidFill>
                  <a:srgbClr val="D15A1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endParaRPr>
            </a:p>
          </p:txBody>
        </p:sp>
      </p:grpSp>
      <p:grpSp>
        <p:nvGrpSpPr>
          <p:cNvPr id="143" name="Google Shape;143;p23"/>
          <p:cNvGrpSpPr/>
          <p:nvPr/>
        </p:nvGrpSpPr>
        <p:grpSpPr>
          <a:xfrm>
            <a:off x="3559770" y="1385664"/>
            <a:ext cx="4694284" cy="494026"/>
            <a:chOff x="782743" y="3362835"/>
            <a:chExt cx="2059800" cy="494026"/>
          </a:xfrm>
        </p:grpSpPr>
        <p:sp>
          <p:nvSpPr>
            <p:cNvPr id="144" name="Google Shape;144;p23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" sz="1200" dirty="0" err="1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기획</a:t>
              </a:r>
              <a:r>
                <a:rPr lang="en" sz="1200" dirty="0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 </a:t>
              </a:r>
              <a:r>
                <a:rPr lang="en" sz="1200" dirty="0" err="1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배경</a:t>
              </a:r>
              <a:r>
                <a:rPr lang="en" sz="1200" dirty="0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 및 </a:t>
              </a:r>
              <a:r>
                <a:rPr lang="en" sz="1200" dirty="0" err="1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목표</a:t>
              </a:r>
              <a:r>
                <a:rPr lang="en" sz="1200" dirty="0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, </a:t>
              </a:r>
              <a:r>
                <a:rPr lang="en" sz="1200" dirty="0" err="1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진행</a:t>
              </a:r>
              <a:r>
                <a:rPr lang="en" sz="1200" dirty="0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 </a:t>
              </a:r>
              <a:r>
                <a:rPr lang="en" sz="1200" dirty="0" err="1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계획</a:t>
              </a:r>
              <a:r>
                <a:rPr lang="en" sz="1200" dirty="0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 </a:t>
              </a:r>
              <a:r>
                <a:rPr lang="en" sz="1200" dirty="0" err="1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일정</a:t>
              </a:r>
              <a:r>
                <a:rPr lang="en" sz="1200" dirty="0">
                  <a:solidFill>
                    <a:srgbClr val="3F3F3F"/>
                  </a:solidFill>
                  <a:latin typeface="Source Code Pro SemiBold"/>
                  <a:ea typeface="Source Code Pro SemiBold"/>
                  <a:cs typeface="Source Code Pro SemiBold"/>
                  <a:sym typeface="Source Code Pro SemiBold"/>
                </a:rPr>
                <a:t>    </a:t>
              </a:r>
              <a:endParaRPr sz="1200" dirty="0">
                <a:solidFill>
                  <a:srgbClr val="3F3F3F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endParaRPr>
            </a:p>
          </p:txBody>
        </p:sp>
        <p:sp>
          <p:nvSpPr>
            <p:cNvPr id="145" name="Google Shape;145;p23"/>
            <p:cNvSpPr txBox="1"/>
            <p:nvPr/>
          </p:nvSpPr>
          <p:spPr>
            <a:xfrm>
              <a:off x="782743" y="33628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D15A12"/>
                  </a:solidFill>
                  <a:latin typeface="Public Sans SemiBold"/>
                  <a:ea typeface="Public Sans SemiBold"/>
                  <a:cs typeface="Public Sans SemiBold"/>
                  <a:sym typeface="Public Sans SemiBold"/>
                </a:rPr>
                <a:t>프로젝트 기획</a:t>
              </a:r>
              <a:endParaRPr sz="1200">
                <a:solidFill>
                  <a:srgbClr val="D15A12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endParaRPr>
            </a:p>
          </p:txBody>
        </p:sp>
      </p:grp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2582350" y="512850"/>
            <a:ext cx="65100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200">
                <a:latin typeface="Abril Fatface"/>
                <a:ea typeface="Abril Fatface"/>
                <a:cs typeface="Abril Fatface"/>
                <a:sym typeface="Abril Fatface"/>
              </a:rPr>
              <a:t>Index</a:t>
            </a:r>
            <a:endParaRPr sz="4200">
              <a:solidFill>
                <a:srgbClr val="3F3F3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79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4. 집중 포인트 - Spring Security 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484" name="Google Shape;484;p43"/>
          <p:cNvCxnSpPr/>
          <p:nvPr/>
        </p:nvCxnSpPr>
        <p:spPr>
          <a:xfrm>
            <a:off x="133225" y="562500"/>
            <a:ext cx="3668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5" name="Google Shape;485;p43"/>
          <p:cNvGrpSpPr/>
          <p:nvPr/>
        </p:nvGrpSpPr>
        <p:grpSpPr>
          <a:xfrm>
            <a:off x="5039900" y="947313"/>
            <a:ext cx="3362699" cy="2240775"/>
            <a:chOff x="133225" y="2125650"/>
            <a:chExt cx="3362699" cy="2240775"/>
          </a:xfrm>
        </p:grpSpPr>
        <p:pic>
          <p:nvPicPr>
            <p:cNvPr id="486" name="Google Shape;48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225" y="2125650"/>
              <a:ext cx="752475" cy="257175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87" name="Google Shape;48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225" y="2382825"/>
              <a:ext cx="3362699" cy="1983600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88" name="Google Shape;488;p43"/>
          <p:cNvGrpSpPr/>
          <p:nvPr/>
        </p:nvGrpSpPr>
        <p:grpSpPr>
          <a:xfrm>
            <a:off x="133076" y="947276"/>
            <a:ext cx="4684449" cy="2240694"/>
            <a:chOff x="3951749" y="1228156"/>
            <a:chExt cx="5343274" cy="2113863"/>
          </a:xfrm>
        </p:grpSpPr>
        <p:pic>
          <p:nvPicPr>
            <p:cNvPr id="489" name="Google Shape;489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51749" y="1228156"/>
              <a:ext cx="1114425" cy="200025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90" name="Google Shape;490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51749" y="1428175"/>
              <a:ext cx="5343274" cy="1913844"/>
            </a:xfrm>
            <a:prstGeom prst="rect">
              <a:avLst/>
            </a:prstGeom>
            <a:noFill/>
            <a:ln w="9525" cap="flat" cmpd="sng">
              <a:solidFill>
                <a:srgbClr val="D15A1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91" name="Google Shape;491;p43"/>
          <p:cNvGrpSpPr/>
          <p:nvPr/>
        </p:nvGrpSpPr>
        <p:grpSpPr>
          <a:xfrm>
            <a:off x="3219257" y="3414228"/>
            <a:ext cx="2782509" cy="967129"/>
            <a:chOff x="2080725" y="3169888"/>
            <a:chExt cx="2596350" cy="907506"/>
          </a:xfrm>
        </p:grpSpPr>
        <p:pic>
          <p:nvPicPr>
            <p:cNvPr id="492" name="Google Shape;49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80725" y="3379450"/>
              <a:ext cx="2596350" cy="697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80725" y="3169888"/>
              <a:ext cx="1238250" cy="209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43"/>
          <p:cNvSpPr txBox="1">
            <a:spLocks noGrp="1"/>
          </p:cNvSpPr>
          <p:nvPr>
            <p:ph type="title"/>
          </p:nvPr>
        </p:nvSpPr>
        <p:spPr>
          <a:xfrm>
            <a:off x="133225" y="575700"/>
            <a:ext cx="3152700" cy="2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1500" b="0">
                <a:solidFill>
                  <a:srgbClr val="B45F06"/>
                </a:solidFill>
                <a:latin typeface="Gowun Batang"/>
                <a:ea typeface="Gowun Batang"/>
                <a:cs typeface="Gowun Batang"/>
                <a:sym typeface="Gowun Batang"/>
              </a:rPr>
              <a:t>Spring Security - 개인정보 최소화 </a:t>
            </a:r>
            <a:endParaRPr sz="1500" b="0">
              <a:solidFill>
                <a:srgbClr val="B45F06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578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4. 집중 포인트 - 무한 꼬리 댓글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500" name="Google Shape;500;p44"/>
          <p:cNvCxnSpPr/>
          <p:nvPr/>
        </p:nvCxnSpPr>
        <p:spPr>
          <a:xfrm>
            <a:off x="133225" y="562500"/>
            <a:ext cx="34722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1" name="Google Shape;5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175" y="762275"/>
            <a:ext cx="6100077" cy="1953900"/>
          </a:xfrm>
          <a:prstGeom prst="rect">
            <a:avLst/>
          </a:prstGeom>
          <a:noFill/>
          <a:ln w="9525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02" name="Google Shape;502;p44"/>
          <p:cNvGrpSpPr/>
          <p:nvPr/>
        </p:nvGrpSpPr>
        <p:grpSpPr>
          <a:xfrm>
            <a:off x="478710" y="1461632"/>
            <a:ext cx="1385984" cy="2220243"/>
            <a:chOff x="6540383" y="776900"/>
            <a:chExt cx="1114942" cy="1976184"/>
          </a:xfrm>
        </p:grpSpPr>
        <p:pic>
          <p:nvPicPr>
            <p:cNvPr id="503" name="Google Shape;50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0383" y="776900"/>
              <a:ext cx="1114942" cy="1976184"/>
            </a:xfrm>
            <a:prstGeom prst="rect">
              <a:avLst/>
            </a:prstGeom>
            <a:noFill/>
            <a:ln w="9525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504" name="Google Shape;504;p44"/>
            <p:cNvCxnSpPr/>
            <p:nvPr/>
          </p:nvCxnSpPr>
          <p:spPr>
            <a:xfrm>
              <a:off x="6623650" y="2412625"/>
              <a:ext cx="991800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6608850" y="1976000"/>
              <a:ext cx="614400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6601450" y="2116600"/>
              <a:ext cx="643800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6623650" y="2257225"/>
              <a:ext cx="384900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08" name="Google Shape;50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125" y="2797575"/>
            <a:ext cx="2765125" cy="969400"/>
          </a:xfrm>
          <a:prstGeom prst="rect">
            <a:avLst/>
          </a:prstGeom>
          <a:noFill/>
          <a:ln w="9525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9" name="Google Shape;50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6175" y="2797576"/>
            <a:ext cx="3286600" cy="1901875"/>
          </a:xfrm>
          <a:prstGeom prst="rect">
            <a:avLst/>
          </a:prstGeom>
          <a:noFill/>
          <a:ln w="9525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10" name="Google Shape;510;p44"/>
          <p:cNvCxnSpPr/>
          <p:nvPr/>
        </p:nvCxnSpPr>
        <p:spPr>
          <a:xfrm>
            <a:off x="3678150" y="2094400"/>
            <a:ext cx="35895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44"/>
          <p:cNvCxnSpPr/>
          <p:nvPr/>
        </p:nvCxnSpPr>
        <p:spPr>
          <a:xfrm>
            <a:off x="3685550" y="2190625"/>
            <a:ext cx="26865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44"/>
          <p:cNvCxnSpPr/>
          <p:nvPr/>
        </p:nvCxnSpPr>
        <p:spPr>
          <a:xfrm>
            <a:off x="3678150" y="2294225"/>
            <a:ext cx="20130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44"/>
          <p:cNvCxnSpPr/>
          <p:nvPr/>
        </p:nvCxnSpPr>
        <p:spPr>
          <a:xfrm>
            <a:off x="3670750" y="1983400"/>
            <a:ext cx="26940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4"/>
          <p:cNvCxnSpPr/>
          <p:nvPr/>
        </p:nvCxnSpPr>
        <p:spPr>
          <a:xfrm>
            <a:off x="2760475" y="3130500"/>
            <a:ext cx="10065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5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578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4. 집중 포인트 - 무한 꼬리 댓글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520" name="Google Shape;520;p45"/>
          <p:cNvCxnSpPr/>
          <p:nvPr/>
        </p:nvCxnSpPr>
        <p:spPr>
          <a:xfrm>
            <a:off x="133225" y="562500"/>
            <a:ext cx="34722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대댓글 구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199" y="781879"/>
            <a:ext cx="7256399" cy="3597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>
            <a:spLocks noGrp="1"/>
          </p:cNvSpPr>
          <p:nvPr>
            <p:ph type="body" idx="1"/>
          </p:nvPr>
        </p:nvSpPr>
        <p:spPr>
          <a:xfrm>
            <a:off x="4932040" y="2077053"/>
            <a:ext cx="31683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3600">
                <a:solidFill>
                  <a:srgbClr val="D15A12"/>
                </a:solidFill>
              </a:rPr>
              <a:t>Q </a:t>
            </a:r>
            <a:r>
              <a:rPr lang="en" sz="2400">
                <a:solidFill>
                  <a:srgbClr val="D15A12"/>
                </a:solidFill>
              </a:rPr>
              <a:t>&amp;</a:t>
            </a:r>
            <a:r>
              <a:rPr lang="en" sz="3600">
                <a:solidFill>
                  <a:srgbClr val="D15A12"/>
                </a:solidFill>
              </a:rPr>
              <a:t> A</a:t>
            </a:r>
            <a:endParaRPr sz="3600" i="0" u="none" strike="noStrike" cap="none">
              <a:solidFill>
                <a:srgbClr val="D15A12"/>
              </a:solidFill>
            </a:endParaRPr>
          </a:p>
        </p:txBody>
      </p:sp>
      <p:grpSp>
        <p:nvGrpSpPr>
          <p:cNvPr id="526" name="Google Shape;526;p46"/>
          <p:cNvGrpSpPr/>
          <p:nvPr/>
        </p:nvGrpSpPr>
        <p:grpSpPr>
          <a:xfrm>
            <a:off x="3704392" y="4122157"/>
            <a:ext cx="1227669" cy="532814"/>
            <a:chOff x="2924026" y="3794837"/>
            <a:chExt cx="1408200" cy="645600"/>
          </a:xfrm>
        </p:grpSpPr>
        <p:sp>
          <p:nvSpPr>
            <p:cNvPr id="527" name="Google Shape;527;p46"/>
            <p:cNvSpPr/>
            <p:nvPr/>
          </p:nvSpPr>
          <p:spPr>
            <a:xfrm>
              <a:off x="2924026" y="3794837"/>
              <a:ext cx="1408200" cy="645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6262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8" name="Google Shape;52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6788" y="3931575"/>
              <a:ext cx="902676" cy="372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>
            <a:spLocks noGrp="1"/>
          </p:cNvSpPr>
          <p:nvPr>
            <p:ph type="title"/>
          </p:nvPr>
        </p:nvSpPr>
        <p:spPr>
          <a:xfrm>
            <a:off x="127" y="3486425"/>
            <a:ext cx="91440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감사합니다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534" name="Google Shape;534;p47"/>
          <p:cNvGrpSpPr/>
          <p:nvPr/>
        </p:nvGrpSpPr>
        <p:grpSpPr>
          <a:xfrm>
            <a:off x="3958167" y="4262757"/>
            <a:ext cx="1227669" cy="532814"/>
            <a:chOff x="2924026" y="3794837"/>
            <a:chExt cx="1408200" cy="645600"/>
          </a:xfrm>
        </p:grpSpPr>
        <p:sp>
          <p:nvSpPr>
            <p:cNvPr id="535" name="Google Shape;535;p47"/>
            <p:cNvSpPr/>
            <p:nvPr/>
          </p:nvSpPr>
          <p:spPr>
            <a:xfrm>
              <a:off x="2924026" y="3794837"/>
              <a:ext cx="1408200" cy="645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6262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6" name="Google Shape;53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6788" y="3931575"/>
              <a:ext cx="902676" cy="372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4932040" y="2077053"/>
            <a:ext cx="31683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3400">
                <a:solidFill>
                  <a:srgbClr val="D15A12"/>
                </a:solidFill>
                <a:latin typeface="Gowun Batang"/>
                <a:ea typeface="Gowun Batang"/>
                <a:cs typeface="Gowun Batang"/>
                <a:sym typeface="Gowun Batang"/>
              </a:rPr>
              <a:t>프로젝트 기획</a:t>
            </a:r>
            <a:endParaRPr sz="3400" i="0" u="none" strike="noStrike" cap="none">
              <a:solidFill>
                <a:srgbClr val="D15A1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152" name="Google Shape;152;p24"/>
          <p:cNvGrpSpPr/>
          <p:nvPr/>
        </p:nvGrpSpPr>
        <p:grpSpPr>
          <a:xfrm>
            <a:off x="3704392" y="4122157"/>
            <a:ext cx="1227669" cy="532814"/>
            <a:chOff x="2924026" y="3794837"/>
            <a:chExt cx="1408200" cy="645600"/>
          </a:xfrm>
        </p:grpSpPr>
        <p:sp>
          <p:nvSpPr>
            <p:cNvPr id="153" name="Google Shape;153;p24"/>
            <p:cNvSpPr/>
            <p:nvPr/>
          </p:nvSpPr>
          <p:spPr>
            <a:xfrm>
              <a:off x="2924026" y="3794837"/>
              <a:ext cx="1408200" cy="645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6262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" name="Google Shape;15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6788" y="3931575"/>
              <a:ext cx="902676" cy="372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613817" y="2573451"/>
            <a:ext cx="7920000" cy="72000"/>
          </a:xfrm>
          <a:prstGeom prst="rect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613817" y="2430576"/>
            <a:ext cx="108000" cy="360000"/>
          </a:xfrm>
          <a:prstGeom prst="rect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1915817" y="2430576"/>
            <a:ext cx="108000" cy="360000"/>
          </a:xfrm>
          <a:prstGeom prst="rect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3217817" y="2430576"/>
            <a:ext cx="108000" cy="360000"/>
          </a:xfrm>
          <a:prstGeom prst="rect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4519817" y="2430576"/>
            <a:ext cx="108000" cy="360000"/>
          </a:xfrm>
          <a:prstGeom prst="rect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8425817" y="2430576"/>
            <a:ext cx="108000" cy="360000"/>
          </a:xfrm>
          <a:prstGeom prst="rect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5821817" y="2430576"/>
            <a:ext cx="108000" cy="360000"/>
          </a:xfrm>
          <a:prstGeom prst="rect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7123817" y="2430576"/>
            <a:ext cx="108000" cy="360000"/>
          </a:xfrm>
          <a:prstGeom prst="rect">
            <a:avLst/>
          </a:prstGeom>
          <a:solidFill>
            <a:srgbClr val="D15A1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1561211" y="1939096"/>
            <a:ext cx="8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  <a:latin typeface="Gowun Batang"/>
                <a:ea typeface="Gowun Batang"/>
                <a:cs typeface="Gowun Batang"/>
                <a:sym typeface="Gowun Batang"/>
              </a:rPr>
              <a:t>11/18</a:t>
            </a:r>
            <a:endParaRPr sz="1800" b="1">
              <a:solidFill>
                <a:srgbClr val="3F3F3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2863211" y="1939096"/>
            <a:ext cx="8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  <a:latin typeface="Gowun Batang"/>
                <a:ea typeface="Gowun Batang"/>
                <a:cs typeface="Gowun Batang"/>
                <a:sym typeface="Gowun Batang"/>
              </a:rPr>
              <a:t>11/19</a:t>
            </a:r>
            <a:endParaRPr sz="1800" b="1">
              <a:solidFill>
                <a:srgbClr val="3F3F3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4155461" y="1939096"/>
            <a:ext cx="8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  <a:latin typeface="Gowun Batang"/>
                <a:ea typeface="Gowun Batang"/>
                <a:cs typeface="Gowun Batang"/>
                <a:sym typeface="Gowun Batang"/>
              </a:rPr>
              <a:t>11/20</a:t>
            </a:r>
            <a:endParaRPr sz="1800" b="1">
              <a:solidFill>
                <a:srgbClr val="3F3F3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5467236" y="1939096"/>
            <a:ext cx="8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  <a:latin typeface="Gowun Batang"/>
                <a:ea typeface="Gowun Batang"/>
                <a:cs typeface="Gowun Batang"/>
                <a:sym typeface="Gowun Batang"/>
              </a:rPr>
              <a:t>11/21</a:t>
            </a:r>
            <a:endParaRPr sz="1800" b="1">
              <a:solidFill>
                <a:srgbClr val="3F3F3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-7948" y="314250"/>
            <a:ext cx="91440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 sz="3500" b="1">
                <a:solidFill>
                  <a:srgbClr val="D15A12"/>
                </a:solidFill>
                <a:latin typeface="Gowun Batang"/>
                <a:ea typeface="Gowun Batang"/>
                <a:cs typeface="Gowun Batang"/>
                <a:sym typeface="Gowun Batang"/>
              </a:rPr>
              <a:t>개발 타임라인</a:t>
            </a:r>
            <a:endParaRPr sz="3100" b="1">
              <a:solidFill>
                <a:srgbClr val="D15A1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259211" y="1939096"/>
            <a:ext cx="8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  <a:latin typeface="Gowun Batang"/>
                <a:ea typeface="Gowun Batang"/>
                <a:cs typeface="Gowun Batang"/>
                <a:sym typeface="Gowun Batang"/>
              </a:rPr>
              <a:t>11/17</a:t>
            </a:r>
            <a:endParaRPr sz="1800" b="1">
              <a:solidFill>
                <a:srgbClr val="3F3F3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6779011" y="1939096"/>
            <a:ext cx="8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  <a:latin typeface="Gowun Batang"/>
                <a:ea typeface="Gowun Batang"/>
                <a:cs typeface="Gowun Batang"/>
                <a:sym typeface="Gowun Batang"/>
              </a:rPr>
              <a:t>11/22</a:t>
            </a:r>
            <a:endParaRPr sz="1800" b="1">
              <a:solidFill>
                <a:srgbClr val="3F3F3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8090773" y="1939100"/>
            <a:ext cx="95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  <a:latin typeface="Gowun Batang"/>
                <a:ea typeface="Gowun Batang"/>
                <a:cs typeface="Gowun Batang"/>
                <a:sym typeface="Gowun Batang"/>
              </a:rPr>
              <a:t>11/23~</a:t>
            </a:r>
            <a:endParaRPr sz="1800" b="1">
              <a:solidFill>
                <a:srgbClr val="3F3F3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-235319" y="2851734"/>
            <a:ext cx="180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기획 및 설계</a:t>
            </a:r>
            <a:endParaRPr sz="1200"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066681" y="3128634"/>
            <a:ext cx="180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백엔드 기초</a:t>
            </a:r>
            <a:endParaRPr sz="1200"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2368681" y="2851734"/>
            <a:ext cx="180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프론트엔드 기초</a:t>
            </a:r>
            <a:endParaRPr sz="1200"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3670681" y="3128634"/>
            <a:ext cx="180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CSS </a:t>
            </a:r>
            <a:endParaRPr sz="1200"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4972681" y="2851734"/>
            <a:ext cx="180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무한 꼬리 댓글 완성</a:t>
            </a:r>
            <a:endParaRPr sz="1200"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6386331" y="3128634"/>
            <a:ext cx="180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Spring Security 도입</a:t>
            </a:r>
            <a:endParaRPr sz="1200"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7576681" y="2851734"/>
            <a:ext cx="180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트러블 슈팅</a:t>
            </a:r>
            <a:endParaRPr sz="1200"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578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 b="1">
                <a:solidFill>
                  <a:srgbClr val="D15A12"/>
                </a:solidFill>
                <a:latin typeface="Gowun Batang"/>
                <a:ea typeface="Gowun Batang"/>
                <a:cs typeface="Gowun Batang"/>
                <a:sym typeface="Gowun Batang"/>
              </a:rPr>
              <a:t>1. 프로젝트 기획</a:t>
            </a:r>
            <a:endParaRPr sz="2000" b="1">
              <a:solidFill>
                <a:srgbClr val="D15A1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90" name="Google Shape;190;p26"/>
          <p:cNvCxnSpPr/>
          <p:nvPr/>
        </p:nvCxnSpPr>
        <p:spPr>
          <a:xfrm>
            <a:off x="133225" y="562500"/>
            <a:ext cx="19692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578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1. 프로젝트 기획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231" name="Google Shape;231;p28"/>
          <p:cNvCxnSpPr/>
          <p:nvPr/>
        </p:nvCxnSpPr>
        <p:spPr>
          <a:xfrm>
            <a:off x="133225" y="562500"/>
            <a:ext cx="19692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133225" y="575700"/>
            <a:ext cx="3152700" cy="2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1500" b="0">
                <a:solidFill>
                  <a:srgbClr val="B45F06"/>
                </a:solidFill>
                <a:latin typeface="Gowun Batang"/>
                <a:ea typeface="Gowun Batang"/>
                <a:cs typeface="Gowun Batang"/>
                <a:sym typeface="Gowun Batang"/>
              </a:rPr>
              <a:t>Use Case Diagram </a:t>
            </a:r>
            <a:endParaRPr sz="1500" b="0">
              <a:solidFill>
                <a:srgbClr val="B45F06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233" name="Google Shape;233;p28"/>
          <p:cNvGrpSpPr/>
          <p:nvPr/>
        </p:nvGrpSpPr>
        <p:grpSpPr>
          <a:xfrm>
            <a:off x="1491350" y="611525"/>
            <a:ext cx="5472175" cy="3993600"/>
            <a:chOff x="2100950" y="763925"/>
            <a:chExt cx="5472175" cy="3993600"/>
          </a:xfrm>
        </p:grpSpPr>
        <p:cxnSp>
          <p:nvCxnSpPr>
            <p:cNvPr id="234" name="Google Shape;234;p28"/>
            <p:cNvCxnSpPr/>
            <p:nvPr/>
          </p:nvCxnSpPr>
          <p:spPr>
            <a:xfrm rot="10800000" flipH="1">
              <a:off x="2604513" y="1383725"/>
              <a:ext cx="1477500" cy="85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8"/>
            <p:cNvCxnSpPr/>
            <p:nvPr/>
          </p:nvCxnSpPr>
          <p:spPr>
            <a:xfrm>
              <a:off x="2615025" y="2403075"/>
              <a:ext cx="1083900" cy="108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8"/>
            <p:cNvCxnSpPr>
              <a:endCxn id="237" idx="1"/>
            </p:cNvCxnSpPr>
            <p:nvPr/>
          </p:nvCxnSpPr>
          <p:spPr>
            <a:xfrm>
              <a:off x="5046225" y="2760725"/>
              <a:ext cx="43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8"/>
            <p:cNvCxnSpPr>
              <a:stCxn id="239" idx="3"/>
              <a:endCxn id="240" idx="1"/>
            </p:cNvCxnSpPr>
            <p:nvPr/>
          </p:nvCxnSpPr>
          <p:spPr>
            <a:xfrm>
              <a:off x="5014425" y="1266425"/>
              <a:ext cx="46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>
              <a:off x="5014425" y="2797450"/>
              <a:ext cx="464100" cy="73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8"/>
            <p:cNvCxnSpPr>
              <a:stCxn id="243" idx="3"/>
              <a:endCxn id="244" idx="1"/>
            </p:cNvCxnSpPr>
            <p:nvPr/>
          </p:nvCxnSpPr>
          <p:spPr>
            <a:xfrm>
              <a:off x="5014425" y="4313775"/>
              <a:ext cx="46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8"/>
            <p:cNvCxnSpPr>
              <a:stCxn id="239" idx="3"/>
              <a:endCxn id="246" idx="1"/>
            </p:cNvCxnSpPr>
            <p:nvPr/>
          </p:nvCxnSpPr>
          <p:spPr>
            <a:xfrm>
              <a:off x="5014425" y="1266425"/>
              <a:ext cx="464100" cy="74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8"/>
            <p:cNvCxnSpPr/>
            <p:nvPr/>
          </p:nvCxnSpPr>
          <p:spPr>
            <a:xfrm>
              <a:off x="2618625" y="2278925"/>
              <a:ext cx="1370100" cy="36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8" name="Google Shape;248;p28"/>
            <p:cNvSpPr/>
            <p:nvPr/>
          </p:nvSpPr>
          <p:spPr>
            <a:xfrm>
              <a:off x="3451575" y="2432675"/>
              <a:ext cx="1594500" cy="656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51575" y="938375"/>
              <a:ext cx="1594500" cy="656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5446875" y="938375"/>
              <a:ext cx="1594500" cy="656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5446875" y="1685525"/>
              <a:ext cx="1594500" cy="656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446875" y="2432675"/>
              <a:ext cx="1594500" cy="656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5446875" y="3171100"/>
              <a:ext cx="1594500" cy="656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8"/>
            <p:cNvCxnSpPr/>
            <p:nvPr/>
          </p:nvCxnSpPr>
          <p:spPr>
            <a:xfrm>
              <a:off x="2601075" y="2555375"/>
              <a:ext cx="1012200" cy="175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" name="Google Shape;255;p28"/>
            <p:cNvSpPr/>
            <p:nvPr/>
          </p:nvSpPr>
          <p:spPr>
            <a:xfrm>
              <a:off x="5446875" y="3985725"/>
              <a:ext cx="1594500" cy="656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3451575" y="3985725"/>
              <a:ext cx="1594500" cy="656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246900" y="2053175"/>
              <a:ext cx="329100" cy="70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70" y="22960"/>
                  </a:moveTo>
                  <a:lnTo>
                    <a:pt x="97429" y="22960"/>
                  </a:lnTo>
                  <a:cubicBezTo>
                    <a:pt x="109894" y="22960"/>
                    <a:pt x="119999" y="26797"/>
                    <a:pt x="119999" y="31530"/>
                  </a:cubicBezTo>
                  <a:lnTo>
                    <a:pt x="119999" y="39560"/>
                  </a:lnTo>
                  <a:lnTo>
                    <a:pt x="120000" y="39560"/>
                  </a:lnTo>
                  <a:lnTo>
                    <a:pt x="120000" y="63121"/>
                  </a:lnTo>
                  <a:cubicBezTo>
                    <a:pt x="120000" y="65553"/>
                    <a:pt x="114806" y="67525"/>
                    <a:pt x="108399" y="67525"/>
                  </a:cubicBezTo>
                  <a:cubicBezTo>
                    <a:pt x="101992" y="67525"/>
                    <a:pt x="96799" y="65553"/>
                    <a:pt x="96799" y="63121"/>
                  </a:cubicBezTo>
                  <a:lnTo>
                    <a:pt x="96799" y="42531"/>
                  </a:lnTo>
                  <a:lnTo>
                    <a:pt x="93347" y="42531"/>
                  </a:lnTo>
                  <a:cubicBezTo>
                    <a:pt x="93158" y="66519"/>
                    <a:pt x="92969" y="90507"/>
                    <a:pt x="92780" y="114494"/>
                  </a:cubicBezTo>
                  <a:cubicBezTo>
                    <a:pt x="92780" y="117535"/>
                    <a:pt x="86289" y="120000"/>
                    <a:pt x="78281" y="120000"/>
                  </a:cubicBezTo>
                  <a:cubicBezTo>
                    <a:pt x="70274" y="120000"/>
                    <a:pt x="63783" y="117535"/>
                    <a:pt x="63783" y="114494"/>
                  </a:cubicBezTo>
                  <a:lnTo>
                    <a:pt x="63783" y="70497"/>
                  </a:lnTo>
                  <a:lnTo>
                    <a:pt x="55083" y="70497"/>
                  </a:lnTo>
                  <a:lnTo>
                    <a:pt x="55083" y="114494"/>
                  </a:lnTo>
                  <a:cubicBezTo>
                    <a:pt x="55083" y="117535"/>
                    <a:pt x="48592" y="119999"/>
                    <a:pt x="40584" y="119999"/>
                  </a:cubicBezTo>
                  <a:cubicBezTo>
                    <a:pt x="32577" y="119999"/>
                    <a:pt x="26086" y="117535"/>
                    <a:pt x="26086" y="114494"/>
                  </a:cubicBezTo>
                  <a:cubicBezTo>
                    <a:pt x="26274" y="90507"/>
                    <a:pt x="26463" y="66519"/>
                    <a:pt x="26652" y="42531"/>
                  </a:cubicBezTo>
                  <a:lnTo>
                    <a:pt x="23200" y="42531"/>
                  </a:lnTo>
                  <a:lnTo>
                    <a:pt x="23200" y="63121"/>
                  </a:lnTo>
                  <a:cubicBezTo>
                    <a:pt x="23200" y="65553"/>
                    <a:pt x="18007" y="67525"/>
                    <a:pt x="11600" y="67525"/>
                  </a:cubicBezTo>
                  <a:cubicBezTo>
                    <a:pt x="5193" y="67525"/>
                    <a:pt x="0" y="65553"/>
                    <a:pt x="0" y="63121"/>
                  </a:cubicBezTo>
                  <a:lnTo>
                    <a:pt x="0" y="42531"/>
                  </a:lnTo>
                  <a:lnTo>
                    <a:pt x="0" y="42531"/>
                  </a:lnTo>
                  <a:lnTo>
                    <a:pt x="0" y="31530"/>
                  </a:lnTo>
                  <a:cubicBezTo>
                    <a:pt x="0" y="26797"/>
                    <a:pt x="10105" y="22960"/>
                    <a:pt x="22570" y="22960"/>
                  </a:cubicBezTo>
                  <a:close/>
                  <a:moveTo>
                    <a:pt x="60000" y="0"/>
                  </a:moveTo>
                  <a:cubicBezTo>
                    <a:pt x="75005" y="0"/>
                    <a:pt x="87170" y="4618"/>
                    <a:pt x="87170" y="10316"/>
                  </a:cubicBezTo>
                  <a:cubicBezTo>
                    <a:pt x="87170" y="16013"/>
                    <a:pt x="75005" y="20632"/>
                    <a:pt x="60000" y="20632"/>
                  </a:cubicBezTo>
                  <a:cubicBezTo>
                    <a:pt x="44994" y="20632"/>
                    <a:pt x="32829" y="16013"/>
                    <a:pt x="32829" y="10316"/>
                  </a:cubicBezTo>
                  <a:cubicBezTo>
                    <a:pt x="32829" y="4618"/>
                    <a:pt x="44994" y="0"/>
                    <a:pt x="60000" y="0"/>
                  </a:cubicBezTo>
                  <a:close/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8"/>
            <p:cNvSpPr txBox="1"/>
            <p:nvPr/>
          </p:nvSpPr>
          <p:spPr>
            <a:xfrm>
              <a:off x="3483225" y="1081775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Song Myung"/>
                  <a:ea typeface="Song Myung"/>
                  <a:cs typeface="Song Myung"/>
                  <a:sym typeface="Song Myung"/>
                </a:rPr>
                <a:t>회원가입/로그인</a:t>
              </a:r>
              <a:endParaRPr sz="1200"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40" name="Google Shape;240;p28"/>
            <p:cNvSpPr txBox="1"/>
            <p:nvPr/>
          </p:nvSpPr>
          <p:spPr>
            <a:xfrm>
              <a:off x="5478525" y="1081775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Song Myung"/>
                  <a:ea typeface="Song Myung"/>
                  <a:cs typeface="Song Myung"/>
                  <a:sym typeface="Song Myung"/>
                </a:rPr>
                <a:t>팔로우</a:t>
              </a:r>
              <a:endParaRPr sz="1200"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58" name="Google Shape;258;p28"/>
            <p:cNvSpPr txBox="1"/>
            <p:nvPr/>
          </p:nvSpPr>
          <p:spPr>
            <a:xfrm>
              <a:off x="3483225" y="2576075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Song Myung"/>
                  <a:ea typeface="Song Myung"/>
                  <a:cs typeface="Song Myung"/>
                  <a:sym typeface="Song Myung"/>
                </a:rPr>
                <a:t>비디오</a:t>
              </a:r>
              <a:endParaRPr sz="1200"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37" name="Google Shape;237;p28"/>
            <p:cNvSpPr txBox="1"/>
            <p:nvPr/>
          </p:nvSpPr>
          <p:spPr>
            <a:xfrm>
              <a:off x="5478525" y="2576075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Song Myung"/>
                  <a:ea typeface="Song Myung"/>
                  <a:cs typeface="Song Myung"/>
                  <a:sym typeface="Song Myung"/>
                </a:rPr>
                <a:t>리뷰/댓글</a:t>
              </a:r>
              <a:endParaRPr sz="1200"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451575" y="3223725"/>
              <a:ext cx="1594500" cy="656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 txBox="1"/>
            <p:nvPr/>
          </p:nvSpPr>
          <p:spPr>
            <a:xfrm>
              <a:off x="3483225" y="3367125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ong Myung"/>
                  <a:ea typeface="Song Myung"/>
                  <a:cs typeface="Song Myung"/>
                  <a:sym typeface="Song Myung"/>
                </a:rPr>
                <a:t>주변 헬스장</a:t>
              </a:r>
              <a:endParaRPr sz="1200"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44" name="Google Shape;244;p28"/>
            <p:cNvSpPr txBox="1"/>
            <p:nvPr/>
          </p:nvSpPr>
          <p:spPr>
            <a:xfrm>
              <a:off x="5478525" y="4129125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Song Myung"/>
                  <a:ea typeface="Song Myung"/>
                  <a:cs typeface="Song Myung"/>
                  <a:sym typeface="Song Myung"/>
                </a:rPr>
                <a:t>게시글 댓글</a:t>
              </a:r>
              <a:endParaRPr sz="1200"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43" name="Google Shape;243;p28"/>
            <p:cNvSpPr txBox="1"/>
            <p:nvPr/>
          </p:nvSpPr>
          <p:spPr>
            <a:xfrm>
              <a:off x="3483225" y="4129125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Song Myung"/>
                  <a:ea typeface="Song Myung"/>
                  <a:cs typeface="Song Myung"/>
                  <a:sym typeface="Song Myung"/>
                </a:rPr>
                <a:t>게시글/공지사항</a:t>
              </a:r>
              <a:endParaRPr sz="1200"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61" name="Google Shape;261;p28"/>
            <p:cNvSpPr txBox="1"/>
            <p:nvPr/>
          </p:nvSpPr>
          <p:spPr>
            <a:xfrm>
              <a:off x="2100950" y="2755175"/>
              <a:ext cx="62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ng Myung"/>
                  <a:ea typeface="Song Myung"/>
                  <a:cs typeface="Song Myung"/>
                  <a:sym typeface="Song Myung"/>
                </a:rPr>
                <a:t>유저</a:t>
              </a:r>
              <a:endParaRPr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62" name="Google Shape;262;p28"/>
            <p:cNvSpPr txBox="1"/>
            <p:nvPr/>
          </p:nvSpPr>
          <p:spPr>
            <a:xfrm>
              <a:off x="5478525" y="3314500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Song Myung"/>
                  <a:ea typeface="Song Myung"/>
                  <a:cs typeface="Song Myung"/>
                  <a:sym typeface="Song Myung"/>
                </a:rPr>
                <a:t>좋아요</a:t>
              </a:r>
              <a:endParaRPr sz="1200"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46" name="Google Shape;246;p28"/>
            <p:cNvSpPr txBox="1"/>
            <p:nvPr/>
          </p:nvSpPr>
          <p:spPr>
            <a:xfrm>
              <a:off x="5478525" y="1828925"/>
              <a:ext cx="153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Song Myung"/>
                  <a:ea typeface="Song Myung"/>
                  <a:cs typeface="Song Myung"/>
                  <a:sym typeface="Song Myung"/>
                </a:rPr>
                <a:t>마이 페이지</a:t>
              </a:r>
              <a:endParaRPr sz="1200">
                <a:latin typeface="Song Myung"/>
                <a:ea typeface="Song Myung"/>
                <a:cs typeface="Song Myung"/>
                <a:sym typeface="Song Myung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951625" y="763925"/>
              <a:ext cx="4621500" cy="3993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body" idx="1"/>
          </p:nvPr>
        </p:nvSpPr>
        <p:spPr>
          <a:xfrm>
            <a:off x="4932040" y="2077053"/>
            <a:ext cx="31683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3400">
                <a:solidFill>
                  <a:srgbClr val="D15A12"/>
                </a:solidFill>
                <a:latin typeface="Gowun Batang"/>
                <a:ea typeface="Gowun Batang"/>
                <a:cs typeface="Gowun Batang"/>
                <a:sym typeface="Gowun Batang"/>
              </a:rPr>
              <a:t>프로젝트 구조</a:t>
            </a:r>
            <a:endParaRPr sz="3400" i="0" u="none" strike="noStrike" cap="none">
              <a:solidFill>
                <a:srgbClr val="D15A1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269" name="Google Shape;269;p29"/>
          <p:cNvGrpSpPr/>
          <p:nvPr/>
        </p:nvGrpSpPr>
        <p:grpSpPr>
          <a:xfrm>
            <a:off x="3704392" y="4122157"/>
            <a:ext cx="1227669" cy="532814"/>
            <a:chOff x="2924026" y="3794837"/>
            <a:chExt cx="1408200" cy="645600"/>
          </a:xfrm>
        </p:grpSpPr>
        <p:sp>
          <p:nvSpPr>
            <p:cNvPr id="270" name="Google Shape;270;p29"/>
            <p:cNvSpPr/>
            <p:nvPr/>
          </p:nvSpPr>
          <p:spPr>
            <a:xfrm>
              <a:off x="2924026" y="3794837"/>
              <a:ext cx="1408200" cy="645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6262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" name="Google Shape;27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6788" y="3931575"/>
              <a:ext cx="902676" cy="372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3123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2. 프로젝트 구조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277" name="Google Shape;277;p30"/>
          <p:cNvCxnSpPr/>
          <p:nvPr/>
        </p:nvCxnSpPr>
        <p:spPr>
          <a:xfrm>
            <a:off x="133225" y="562500"/>
            <a:ext cx="2072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63" y="113850"/>
            <a:ext cx="1240248" cy="7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36" y="910313"/>
            <a:ext cx="1267275" cy="7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275" y="1093325"/>
            <a:ext cx="1240226" cy="48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925" y="1808325"/>
            <a:ext cx="1300575" cy="13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7">
            <a:alphaModFix/>
          </a:blip>
          <a:srcRect l="26556" t="39157" r="27570" b="40788"/>
          <a:stretch/>
        </p:blipFill>
        <p:spPr>
          <a:xfrm>
            <a:off x="1750775" y="1884525"/>
            <a:ext cx="2011710" cy="46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33" y="3489899"/>
            <a:ext cx="1018817" cy="8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8275" y="3489900"/>
            <a:ext cx="840525" cy="8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3343" y="367250"/>
            <a:ext cx="1554701" cy="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52973" y="1022112"/>
            <a:ext cx="910600" cy="9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67700" y="910325"/>
            <a:ext cx="2774653" cy="11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52976" y="2120775"/>
            <a:ext cx="1780795" cy="775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65550" y="2443473"/>
            <a:ext cx="723200" cy="72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88173" y="486311"/>
            <a:ext cx="130057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01950" y="2120775"/>
            <a:ext cx="1443114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670825" y="3489900"/>
            <a:ext cx="840526" cy="8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97375" y="3166675"/>
            <a:ext cx="939575" cy="9395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19247" y="3108900"/>
            <a:ext cx="2011699" cy="104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966850" y="2475150"/>
            <a:ext cx="1109475" cy="8405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/>
          <p:nvPr/>
        </p:nvSpPr>
        <p:spPr>
          <a:xfrm>
            <a:off x="2617200" y="1151050"/>
            <a:ext cx="1825200" cy="1966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5557350" y="1151050"/>
            <a:ext cx="2553900" cy="1966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3123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2. 프로젝트 구조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303" name="Google Shape;303;p31"/>
          <p:cNvCxnSpPr/>
          <p:nvPr/>
        </p:nvCxnSpPr>
        <p:spPr>
          <a:xfrm>
            <a:off x="133225" y="562500"/>
            <a:ext cx="2072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4" name="Google Shape;3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562" y="1243488"/>
            <a:ext cx="725200" cy="7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 rotWithShape="1">
          <a:blip r:embed="rId4">
            <a:alphaModFix/>
          </a:blip>
          <a:srcRect l="26556" t="39157" r="27570" b="40788"/>
          <a:stretch/>
        </p:blipFill>
        <p:spPr>
          <a:xfrm>
            <a:off x="2805084" y="2131200"/>
            <a:ext cx="1443126" cy="3312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2050" y="1050450"/>
            <a:ext cx="2496100" cy="10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750" y="1830450"/>
            <a:ext cx="1060691" cy="46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5096" y="2638000"/>
            <a:ext cx="665949" cy="4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325" y="2359551"/>
            <a:ext cx="665950" cy="665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0" name="Google Shape;31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0650" y="3905275"/>
            <a:ext cx="1516275" cy="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6300" y="1877525"/>
            <a:ext cx="665951" cy="6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7213" y="3905275"/>
            <a:ext cx="894175" cy="8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/>
        </p:nvSpPr>
        <p:spPr>
          <a:xfrm>
            <a:off x="447775" y="2625300"/>
            <a:ext cx="144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Client  :  Browser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14" name="Google Shape;314;p31"/>
          <p:cNvCxnSpPr/>
          <p:nvPr/>
        </p:nvCxnSpPr>
        <p:spPr>
          <a:xfrm rot="10800000" flipH="1">
            <a:off x="1674975" y="2091600"/>
            <a:ext cx="831300" cy="9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31"/>
          <p:cNvCxnSpPr/>
          <p:nvPr/>
        </p:nvCxnSpPr>
        <p:spPr>
          <a:xfrm rot="10800000" flipH="1">
            <a:off x="4584225" y="2292150"/>
            <a:ext cx="831300" cy="9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31"/>
          <p:cNvCxnSpPr/>
          <p:nvPr/>
        </p:nvCxnSpPr>
        <p:spPr>
          <a:xfrm flipH="1">
            <a:off x="4553325" y="2570100"/>
            <a:ext cx="893100" cy="3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31"/>
          <p:cNvCxnSpPr/>
          <p:nvPr/>
        </p:nvCxnSpPr>
        <p:spPr>
          <a:xfrm flipH="1">
            <a:off x="1613175" y="2428875"/>
            <a:ext cx="893100" cy="3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31"/>
          <p:cNvCxnSpPr/>
          <p:nvPr/>
        </p:nvCxnSpPr>
        <p:spPr>
          <a:xfrm flipH="1">
            <a:off x="6995500" y="3206275"/>
            <a:ext cx="9600" cy="69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1"/>
          <p:cNvCxnSpPr/>
          <p:nvPr/>
        </p:nvCxnSpPr>
        <p:spPr>
          <a:xfrm rot="10800000">
            <a:off x="6687575" y="3206425"/>
            <a:ext cx="9300" cy="70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0" name="Google Shape;320;p31"/>
          <p:cNvSpPr txBox="1"/>
          <p:nvPr/>
        </p:nvSpPr>
        <p:spPr>
          <a:xfrm>
            <a:off x="2616338" y="3117550"/>
            <a:ext cx="188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FrontEnd  :  Vue.js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5671500" y="737875"/>
            <a:ext cx="23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BackEnd  :  Spring Boot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7167275" y="4152263"/>
            <a:ext cx="12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DB  :  MySQL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565350" y="794900"/>
            <a:ext cx="175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Architecture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90475" y="133200"/>
            <a:ext cx="33123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2000">
                <a:latin typeface="Gowun Batang"/>
                <a:ea typeface="Gowun Batang"/>
                <a:cs typeface="Gowun Batang"/>
                <a:sym typeface="Gowun Batang"/>
              </a:rPr>
              <a:t>2. 프로젝트 구조</a:t>
            </a:r>
            <a:endParaRPr sz="20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329" name="Google Shape;329;p32"/>
          <p:cNvCxnSpPr/>
          <p:nvPr/>
        </p:nvCxnSpPr>
        <p:spPr>
          <a:xfrm>
            <a:off x="133225" y="562500"/>
            <a:ext cx="2072100" cy="0"/>
          </a:xfrm>
          <a:prstGeom prst="straightConnector1">
            <a:avLst/>
          </a:prstGeom>
          <a:noFill/>
          <a:ln w="76200" cap="flat" cmpd="sng">
            <a:solidFill>
              <a:srgbClr val="CA7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0275"/>
            <a:ext cx="4210676" cy="1724375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13050"/>
            <a:ext cx="4210676" cy="622166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2" name="Google Shape;3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175" y="740075"/>
            <a:ext cx="3972127" cy="1937676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3" name="Google Shape;33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9250" y="2748763"/>
            <a:ext cx="3988048" cy="169165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382100"/>
            <a:ext cx="4210674" cy="1443149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133225" y="575700"/>
            <a:ext cx="3152700" cy="2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15A12"/>
              </a:buClr>
              <a:buFont typeface="Arial"/>
              <a:buNone/>
            </a:pPr>
            <a:r>
              <a:rPr lang="en" sz="1500" b="0">
                <a:solidFill>
                  <a:srgbClr val="B45F06"/>
                </a:solidFill>
                <a:latin typeface="Gowun Batang"/>
                <a:ea typeface="Gowun Batang"/>
                <a:cs typeface="Gowun Batang"/>
                <a:sym typeface="Gowun Batang"/>
              </a:rPr>
              <a:t>API명세서 - Swagger </a:t>
            </a:r>
            <a:endParaRPr sz="1500" b="0">
              <a:solidFill>
                <a:srgbClr val="B45F06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Custom 3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화면 슬라이드 쇼(16:9)</PresentationFormat>
  <Paragraphs>91</Paragraphs>
  <Slides>24</Slides>
  <Notes>24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Contents Slide Master</vt:lpstr>
      <vt:lpstr>BodyFit 프로젝트 </vt:lpstr>
      <vt:lpstr>Index</vt:lpstr>
      <vt:lpstr>PowerPoint 프레젠테이션</vt:lpstr>
      <vt:lpstr>개발 타임라인</vt:lpstr>
      <vt:lpstr>1. 프로젝트 기획</vt:lpstr>
      <vt:lpstr>PowerPoint 프레젠테이션</vt:lpstr>
      <vt:lpstr>2. 프로젝트 구조</vt:lpstr>
      <vt:lpstr>2. 프로젝트 구조</vt:lpstr>
      <vt:lpstr>2. 프로젝트 구조</vt:lpstr>
      <vt:lpstr>2. 프로젝트 구조</vt:lpstr>
      <vt:lpstr>2. 프로젝트 구조</vt:lpstr>
      <vt:lpstr>PowerPoint 프레젠테이션</vt:lpstr>
      <vt:lpstr>3. 기능 시연</vt:lpstr>
      <vt:lpstr>PowerPoint 프레젠테이션</vt:lpstr>
      <vt:lpstr>4. 집중 포인트 </vt:lpstr>
      <vt:lpstr>4. 집중 포인트 - 모듈화</vt:lpstr>
      <vt:lpstr>4. 집중 포인트 - Spring Security </vt:lpstr>
      <vt:lpstr>4. 집중 포인트 - Spring Security </vt:lpstr>
      <vt:lpstr>4. 집중 포인트 - Spring Security </vt:lpstr>
      <vt:lpstr>4. 집중 포인트 - Spring Security </vt:lpstr>
      <vt:lpstr>4. 집중 포인트 - 무한 꼬리 댓글</vt:lpstr>
      <vt:lpstr>4. 집중 포인트 - 무한 꼬리 댓글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BodyFit 프로젝트 </dc:title>
  <cp:lastModifiedBy>Windows 사용자</cp:lastModifiedBy>
  <cp:revision>6</cp:revision>
  <dcterms:modified xsi:type="dcterms:W3CDTF">2022-11-24T11:32:31Z</dcterms:modified>
</cp:coreProperties>
</file>